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44"/>
  </p:notesMasterIdLst>
  <p:handoutMasterIdLst>
    <p:handoutMasterId r:id="rId45"/>
  </p:handoutMasterIdLst>
  <p:sldIdLst>
    <p:sldId id="268" r:id="rId6"/>
    <p:sldId id="312" r:id="rId7"/>
    <p:sldId id="716" r:id="rId8"/>
    <p:sldId id="725" r:id="rId9"/>
    <p:sldId id="396" r:id="rId10"/>
    <p:sldId id="427" r:id="rId11"/>
    <p:sldId id="747" r:id="rId12"/>
    <p:sldId id="730" r:id="rId13"/>
    <p:sldId id="729" r:id="rId14"/>
    <p:sldId id="757" r:id="rId15"/>
    <p:sldId id="758" r:id="rId16"/>
    <p:sldId id="759" r:id="rId17"/>
    <p:sldId id="760" r:id="rId18"/>
    <p:sldId id="761" r:id="rId19"/>
    <p:sldId id="762" r:id="rId20"/>
    <p:sldId id="763" r:id="rId21"/>
    <p:sldId id="764" r:id="rId22"/>
    <p:sldId id="765" r:id="rId23"/>
    <p:sldId id="766" r:id="rId24"/>
    <p:sldId id="767" r:id="rId25"/>
    <p:sldId id="768" r:id="rId26"/>
    <p:sldId id="769" r:id="rId27"/>
    <p:sldId id="412" r:id="rId28"/>
    <p:sldId id="770" r:id="rId29"/>
    <p:sldId id="771" r:id="rId30"/>
    <p:sldId id="753" r:id="rId31"/>
    <p:sldId id="750" r:id="rId32"/>
    <p:sldId id="429" r:id="rId33"/>
    <p:sldId id="431" r:id="rId34"/>
    <p:sldId id="430" r:id="rId35"/>
    <p:sldId id="432" r:id="rId36"/>
    <p:sldId id="384" r:id="rId37"/>
    <p:sldId id="732" r:id="rId38"/>
    <p:sldId id="401" r:id="rId39"/>
    <p:sldId id="402" r:id="rId40"/>
    <p:sldId id="403" r:id="rId41"/>
    <p:sldId id="404" r:id="rId42"/>
    <p:sldId id="405" r:id="rId4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Ljungberg" initials="DL" lastIdx="2" clrIdx="0">
    <p:extLst>
      <p:ext uri="{19B8F6BF-5375-455C-9EA6-DF929625EA0E}">
        <p15:presenceInfo xmlns:p15="http://schemas.microsoft.com/office/powerpoint/2012/main" userId="S-1-5-21-3248179504-3804186903-3239058412-307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81AC"/>
    <a:srgbClr val="44528E"/>
    <a:srgbClr val="E9EBF1"/>
    <a:srgbClr val="506BA3"/>
    <a:srgbClr val="4A60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6" autoAdjust="0"/>
    <p:restoredTop sz="62140" autoAdjust="0"/>
  </p:normalViewPr>
  <p:slideViewPr>
    <p:cSldViewPr snapToGrid="0">
      <p:cViewPr varScale="1">
        <p:scale>
          <a:sx n="70" d="100"/>
          <a:sy n="70" d="100"/>
        </p:scale>
        <p:origin x="21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6" d="100"/>
          <a:sy n="36" d="100"/>
        </p:scale>
        <p:origin x="2508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5B891F8B-2DDC-40D4-A6D2-29E2352A1CC6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A807D718-622F-4D05-9954-DFDC3C97C6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44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5AB65A15-DD0D-4C4E-8FD9-C5CB5617D18A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C1E2BC98-6EA0-4EE7-A97F-558F26662B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13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2BC98-6EA0-4EE7-A97F-558F26662BC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66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24CEA-A516-4DB7-8FDB-B3672D69F237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4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24CEA-A516-4DB7-8FDB-B3672D69F237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4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24CEA-A516-4DB7-8FDB-B3672D69F237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771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24CEA-A516-4DB7-8FDB-B3672D69F237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692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24CEA-A516-4DB7-8FDB-B3672D69F237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5138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24CEA-A516-4DB7-8FDB-B3672D69F237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5681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24CEA-A516-4DB7-8FDB-B3672D69F237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0088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24CEA-A516-4DB7-8FDB-B3672D69F237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6968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24CEA-A516-4DB7-8FDB-B3672D69F237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623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24CEA-A516-4DB7-8FDB-B3672D69F237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849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5402C-4216-45B1-B14A-D7E3600352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3593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24CEA-A516-4DB7-8FDB-B3672D69F237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250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24CEA-A516-4DB7-8FDB-B3672D69F237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6937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24CEA-A516-4DB7-8FDB-B3672D69F237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63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24CEA-A516-4DB7-8FDB-B3672D69F237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850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24CEA-A516-4DB7-8FDB-B3672D69F237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443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24CEA-A516-4DB7-8FDB-B3672D69F237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7074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1" name="Google Shape;1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41675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1" name="Google Shape;1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71337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74331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3108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1" name="Google Shape;1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05316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23551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16251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5402C-4216-45B1-B14A-D7E36003523C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2218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1" name="Google Shape;1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45604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3" name="Google Shape;30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352239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3" name="Google Shape;30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30059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3" name="Google Shape;30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6863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3" name="Google Shape;30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84400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3" name="Google Shape;30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7153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2BC98-6EA0-4EE7-A97F-558F26662BC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41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2BC98-6EA0-4EE7-A97F-558F26662B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12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6" name="Google Shape;22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1135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1" name="Google Shape;1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373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7387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7845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469" y="1477104"/>
            <a:ext cx="8664694" cy="1646302"/>
          </a:xfrm>
        </p:spPr>
        <p:txBody>
          <a:bodyPr anchor="b">
            <a:noAutofit/>
          </a:bodyPr>
          <a:lstStyle>
            <a:lvl1pPr algn="l">
              <a:defRPr sz="5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102" y="3346212"/>
            <a:ext cx="8298206" cy="1096899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3600" dirty="0">
                <a:solidFill>
                  <a:schemeClr val="tx1"/>
                </a:solidFill>
              </a:rPr>
              <a:t>Click to edit Master subtitle style</a:t>
            </a: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0" y="0"/>
            <a:ext cx="12192000" cy="6866467"/>
            <a:chOff x="0" y="-8467"/>
            <a:chExt cx="12192000" cy="6866467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9169166" y="-8467"/>
              <a:ext cx="1783321" cy="6856484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8475260" y="3681413"/>
              <a:ext cx="3713565" cy="3166604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7"/>
            <p:cNvSpPr/>
            <p:nvPr/>
          </p:nvSpPr>
          <p:spPr>
            <a:xfrm>
              <a:off x="9190612" y="-8467"/>
              <a:ext cx="299821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bg2">
                <a:lumMod val="2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4" name="Isosceles Triangle 53"/>
          <p:cNvSpPr/>
          <p:nvPr userDrawn="1"/>
        </p:nvSpPr>
        <p:spPr>
          <a:xfrm flipV="1">
            <a:off x="1" y="-2"/>
            <a:ext cx="1177627" cy="5336275"/>
          </a:xfrm>
          <a:prstGeom prst="triangle">
            <a:avLst>
              <a:gd name="adj" fmla="val 0"/>
            </a:avLst>
          </a:prstGeom>
          <a:solidFill>
            <a:srgbClr val="6F81A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88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80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7475" y="514924"/>
            <a:ext cx="5766527" cy="602235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73088" y="2629957"/>
            <a:ext cx="2525712" cy="17922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73088" y="514924"/>
            <a:ext cx="2525712" cy="17922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573088" y="4744990"/>
            <a:ext cx="2525712" cy="17922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49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395785"/>
            <a:ext cx="8596668" cy="605960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64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0475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348133" cy="3022600"/>
          </a:xfrm>
        </p:spPr>
        <p:txBody>
          <a:bodyPr anchor="ctr">
            <a:normAutofit/>
          </a:bodyPr>
          <a:lstStyle>
            <a:lvl1pPr algn="l">
              <a:defRPr sz="4400" b="0" i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1142" y="3903134"/>
            <a:ext cx="8596669" cy="514248"/>
          </a:xfrm>
        </p:spPr>
        <p:txBody>
          <a:bodyPr anchor="b">
            <a:noAutofit/>
          </a:bodyPr>
          <a:lstStyle>
            <a:lvl1pPr marL="0" indent="0" algn="r">
              <a:buFontTx/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20476" cy="1513914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99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14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23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1_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722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786" y="257025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55786" y="1773451"/>
            <a:ext cx="9188715" cy="4901324"/>
          </a:xfrm>
        </p:spPr>
        <p:txBody>
          <a:bodyPr/>
          <a:lstStyle>
            <a:lvl5pPr marL="2057400" indent="-228600">
              <a:buFont typeface="Franklin Gothic Medium" panose="020B0603020102020204" pitchFamily="34" charset="0"/>
              <a:buChar char="●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0413" y="6314034"/>
            <a:ext cx="683339" cy="365125"/>
          </a:xfrm>
        </p:spPr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52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622694"/>
            <a:ext cx="8596668" cy="1826581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3722230"/>
            <a:ext cx="8596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3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581634" y="1796387"/>
            <a:ext cx="9090025" cy="48783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633" y="311380"/>
            <a:ext cx="8944503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1633" y="1801625"/>
            <a:ext cx="4297680" cy="4694708"/>
          </a:xfrm>
        </p:spPr>
        <p:txBody>
          <a:bodyPr/>
          <a:lstStyle>
            <a:lvl5pPr marL="2057400" indent="-228600">
              <a:buFont typeface="Franklin Gothic Medium" panose="020B0603020102020204" pitchFamily="34" charset="0"/>
              <a:buChar char="●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228456" y="1801625"/>
            <a:ext cx="4297680" cy="4694708"/>
          </a:xfrm>
        </p:spPr>
        <p:txBody>
          <a:bodyPr/>
          <a:lstStyle>
            <a:lvl5pPr marL="2057400" indent="-228600">
              <a:buFont typeface="Franklin Gothic Medium" panose="020B0603020102020204" pitchFamily="34" charset="0"/>
              <a:buChar char="●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425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633" y="311380"/>
            <a:ext cx="8944503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228456" y="1801625"/>
            <a:ext cx="4297680" cy="4694708"/>
          </a:xfrm>
        </p:spPr>
        <p:txBody>
          <a:bodyPr/>
          <a:lstStyle>
            <a:lvl5pPr marL="2057400" indent="-228600">
              <a:buFont typeface="Franklin Gothic Medium" panose="020B0603020102020204" pitchFamily="34" charset="0"/>
              <a:buChar char="●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581025" y="1801813"/>
            <a:ext cx="4481513" cy="46942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581633" y="1801625"/>
            <a:ext cx="4297680" cy="469470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5228456" y="1801625"/>
            <a:ext cx="4297680" cy="469470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0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633" y="1872852"/>
            <a:ext cx="429767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8455" y="1872852"/>
            <a:ext cx="429768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581633" y="2689786"/>
            <a:ext cx="4297680" cy="38065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228456" y="2689787"/>
            <a:ext cx="4297680" cy="380654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2352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4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0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169166" y="-8467"/>
              <a:ext cx="1783321" cy="6856484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8475260" y="3681413"/>
              <a:ext cx="3713565" cy="3166604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190612" y="-8467"/>
              <a:ext cx="299821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bg2">
                <a:lumMod val="2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5786" y="257216"/>
            <a:ext cx="8992572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012" y="1719618"/>
            <a:ext cx="9035346" cy="4955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16766" y="630965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91BD7323-49BF-4C97-8773-5EC64C4920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6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8" r:id="rId4"/>
    <p:sldLayoutId id="2147483664" r:id="rId5"/>
    <p:sldLayoutId id="2147483680" r:id="rId6"/>
    <p:sldLayoutId id="2147483679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1" r:id="rId13"/>
    <p:sldLayoutId id="2147483673" r:id="rId14"/>
    <p:sldLayoutId id="2147483672" r:id="rId15"/>
    <p:sldLayoutId id="2147483676" r:id="rId16"/>
    <p:sldLayoutId id="214748368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D2BD24"/>
        </a:buClr>
        <a:buSzPct val="100000"/>
        <a:buFont typeface="Wingdings 3" panose="05040102010807070707" pitchFamily="18" charset="2"/>
        <a:buChar char="}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D2BD24"/>
        </a:buClr>
        <a:buSzPct val="80000"/>
        <a:buFont typeface="Franklin Gothic Medium" panose="020B0603020102020204" pitchFamily="34" charset="0"/>
        <a:buChar char="●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D2BD24"/>
        </a:buClr>
        <a:buSzPct val="100000"/>
        <a:buFont typeface="Wingdings 2" panose="05020102010507070707" pitchFamily="18" charset="2"/>
        <a:buChar char="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D2BD24"/>
        </a:buClr>
        <a:buSzPct val="100000"/>
        <a:buFont typeface="Wingdings 3" panose="05040102010807070707" pitchFamily="18" charset="2"/>
        <a:buChar char="}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D2BD24"/>
        </a:buClr>
        <a:buSzPct val="100000"/>
        <a:buFont typeface="Wingdings 3" panose="05040102010807070707" pitchFamily="18" charset="2"/>
        <a:buChar char="}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432" y="2014779"/>
            <a:ext cx="8664694" cy="1062131"/>
          </a:xfrm>
        </p:spPr>
        <p:txBody>
          <a:bodyPr/>
          <a:lstStyle/>
          <a:p>
            <a:r>
              <a:rPr lang="en-US" b="1" dirty="0">
                <a:latin typeface="+mn-lt"/>
              </a:rPr>
              <a:t>FY25 Budget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4469" y="3664778"/>
            <a:ext cx="9965410" cy="171611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Stoneham Central Middle School</a:t>
            </a:r>
          </a:p>
        </p:txBody>
      </p:sp>
    </p:spTree>
    <p:extLst>
      <p:ext uri="{BB962C8B-B14F-4D97-AF65-F5344CB8AC3E}">
        <p14:creationId xmlns:p14="http://schemas.microsoft.com/office/powerpoint/2010/main" val="810567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312FF-E310-40A1-8723-E0759E4B1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96" y="363707"/>
            <a:ext cx="11825207" cy="1400530"/>
          </a:xfrm>
          <a:noFill/>
        </p:spPr>
        <p:txBody>
          <a:bodyPr/>
          <a:lstStyle/>
          <a:p>
            <a:pPr algn="ctr"/>
            <a:r>
              <a:rPr lang="en-US" b="1" cap="all" dirty="0">
                <a:solidFill>
                  <a:srgbClr val="44528E"/>
                </a:solidFill>
                <a:latin typeface="+mn-lt"/>
              </a:rPr>
              <a:t>Budget Reduction target - $1.9 million</a:t>
            </a:r>
            <a:br>
              <a:rPr lang="en-US" b="1" cap="all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29EDBB-8BE9-4CC7-8CDB-0D69E8FB3C85}"/>
              </a:ext>
            </a:extLst>
          </p:cNvPr>
          <p:cNvSpPr/>
          <p:nvPr/>
        </p:nvSpPr>
        <p:spPr>
          <a:xfrm>
            <a:off x="183396" y="1173522"/>
            <a:ext cx="11189776" cy="4994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>
              <a:buNone/>
            </a:pPr>
            <a:endParaRPr lang="en-US" sz="2800" b="1" dirty="0"/>
          </a:p>
          <a:p>
            <a:pPr marL="137160" indent="0">
              <a:buNone/>
            </a:pPr>
            <a:r>
              <a:rPr lang="en-US" sz="2800" b="1" dirty="0"/>
              <a:t>	First Tier: Administrative and Operational Efficiency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High quality professional development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Transportation</a:t>
            </a:r>
            <a:br>
              <a:rPr lang="en-US" sz="1400" dirty="0"/>
            </a:br>
            <a:endParaRPr lang="en-US" sz="1400" b="1" dirty="0">
              <a:latin typeface="Trebuchet MS" panose="020B0603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240"/>
              </a:spcAft>
            </a:pPr>
            <a:r>
              <a:rPr lang="en-US" sz="2800" b="1" kern="0" dirty="0">
                <a:solidFill>
                  <a:srgbClr val="000000"/>
                </a:solidFill>
                <a:ea typeface="Arial" panose="020B0604020202020204" pitchFamily="34" charset="0"/>
              </a:rPr>
              <a:t> 	Second Tier: Extracurricular Programs</a:t>
            </a:r>
          </a:p>
          <a:p>
            <a:pPr marL="2114550" lvl="4" indent="-285750">
              <a:lnSpc>
                <a:spcPct val="107000"/>
              </a:lnSpc>
              <a:spcAft>
                <a:spcPts val="240"/>
              </a:spcAft>
              <a:buFont typeface="Arial" panose="020B0604020202020204" pitchFamily="34" charset="0"/>
              <a:buChar char="•"/>
            </a:pPr>
            <a:r>
              <a:rPr lang="en-US" dirty="0"/>
              <a:t>Clubs, Activities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Athletics</a:t>
            </a:r>
            <a:br>
              <a:rPr lang="en-US" sz="1400" dirty="0"/>
            </a:br>
            <a:endParaRPr lang="en-US" sz="1400" dirty="0"/>
          </a:p>
          <a:p>
            <a:pPr marL="137160" indent="0">
              <a:buNone/>
            </a:pPr>
            <a:r>
              <a:rPr lang="en-US" sz="2800" b="1" dirty="0"/>
              <a:t>	Third Tier: Educational Programs and Classroom Resources  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Delayed purchase of curriculum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Reduce funding for technology replacements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Reduce purchases for software upgrades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School Courses: Merge sections of low-enrollment elective courses and reduce singleton and advanced course options.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000" b="1" dirty="0">
              <a:latin typeface="Trebuchet MS" panose="020B0603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74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312FF-E310-40A1-8723-E0759E4B1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96" y="363707"/>
            <a:ext cx="11825207" cy="1400530"/>
          </a:xfrm>
          <a:noFill/>
        </p:spPr>
        <p:txBody>
          <a:bodyPr/>
          <a:lstStyle/>
          <a:p>
            <a:pPr algn="ctr"/>
            <a:r>
              <a:rPr lang="en-US" b="1" cap="all" dirty="0">
                <a:solidFill>
                  <a:srgbClr val="44528E"/>
                </a:solidFill>
                <a:latin typeface="+mn-lt"/>
              </a:rPr>
              <a:t>Budget Reduction target - $1.9 million</a:t>
            </a:r>
            <a:br>
              <a:rPr lang="en-US" b="1" cap="all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29EDBB-8BE9-4CC7-8CDB-0D69E8FB3C85}"/>
              </a:ext>
            </a:extLst>
          </p:cNvPr>
          <p:cNvSpPr/>
          <p:nvPr/>
        </p:nvSpPr>
        <p:spPr>
          <a:xfrm>
            <a:off x="338881" y="1323647"/>
            <a:ext cx="11189776" cy="4703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>
              <a:buNone/>
            </a:pPr>
            <a:endParaRPr lang="en-US" sz="2800" b="1" dirty="0"/>
          </a:p>
          <a:p>
            <a:pPr>
              <a:lnSpc>
                <a:spcPct val="107000"/>
              </a:lnSpc>
              <a:spcAft>
                <a:spcPts val="240"/>
              </a:spcAft>
            </a:pPr>
            <a:r>
              <a:rPr lang="en-US" sz="2800" b="1" kern="0" dirty="0">
                <a:solidFill>
                  <a:srgbClr val="000000"/>
                </a:solidFill>
                <a:ea typeface="Arial" panose="020B0604020202020204" pitchFamily="34" charset="0"/>
              </a:rPr>
              <a:t>	Fourth Tier: Human Resources</a:t>
            </a:r>
            <a:endParaRPr lang="en-US" sz="2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en-US" sz="2000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Group 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Leadership / Administrative and Other Positions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Seasonal Staff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br>
              <a:rPr lang="en-US" sz="1400" dirty="0"/>
            </a:br>
            <a:endParaRPr lang="en-US" sz="1400" b="1" dirty="0">
              <a:latin typeface="Trebuchet MS" panose="020B0603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3"/>
            <a:r>
              <a:rPr lang="en-US" sz="2000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Group B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Clerical Staff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Support Staff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en-US" sz="2000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Group C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Licensed / Professional Positions that are not classroom or “core” content teachers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Support Staff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000" b="1" dirty="0">
              <a:latin typeface="Trebuchet MS" panose="020B0603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89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312FF-E310-40A1-8723-E0759E4B1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96" y="363707"/>
            <a:ext cx="11825207" cy="1400530"/>
          </a:xfrm>
          <a:noFill/>
        </p:spPr>
        <p:txBody>
          <a:bodyPr/>
          <a:lstStyle/>
          <a:p>
            <a:pPr algn="ctr"/>
            <a:r>
              <a:rPr lang="en-US" b="1" cap="all" dirty="0">
                <a:solidFill>
                  <a:srgbClr val="44528E"/>
                </a:solidFill>
                <a:latin typeface="+mn-lt"/>
              </a:rPr>
              <a:t>Budget Reduction target - $1.9 million</a:t>
            </a:r>
            <a:br>
              <a:rPr lang="en-US" b="1" cap="all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29EDBB-8BE9-4CC7-8CDB-0D69E8FB3C85}"/>
              </a:ext>
            </a:extLst>
          </p:cNvPr>
          <p:cNvSpPr/>
          <p:nvPr/>
        </p:nvSpPr>
        <p:spPr>
          <a:xfrm>
            <a:off x="666427" y="1323647"/>
            <a:ext cx="11189776" cy="5057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>
              <a:buNone/>
            </a:pPr>
            <a:endParaRPr lang="en-US" sz="2800" b="1" dirty="0"/>
          </a:p>
          <a:p>
            <a:pPr>
              <a:lnSpc>
                <a:spcPct val="107000"/>
              </a:lnSpc>
              <a:spcAft>
                <a:spcPts val="240"/>
              </a:spcAft>
            </a:pPr>
            <a:r>
              <a:rPr lang="en-US" sz="2800" b="1" kern="0" dirty="0">
                <a:solidFill>
                  <a:srgbClr val="000000"/>
                </a:solidFill>
                <a:ea typeface="Arial" panose="020B0604020202020204" pitchFamily="34" charset="0"/>
              </a:rPr>
              <a:t>Fourth Tier: Human Resources</a:t>
            </a:r>
            <a:endParaRPr lang="en-US" sz="2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b="1" u="sng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Group 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Instructional Staff (Reduction of Grades 5-12 teaching positions for elective courses)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Group 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Instructional Staff English Language Teachers and Special Educators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en-US" sz="2400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Looking Ahead for FY26   </a:t>
            </a:r>
          </a:p>
          <a:p>
            <a:pPr lvl="1" algn="ctr"/>
            <a:endParaRPr lang="en-US" sz="900" b="1" u="sng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Redistricting will be needed in order to accommodate the disproportionate enrollments amongst the elementary schools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000" b="1" dirty="0">
              <a:latin typeface="Trebuchet MS" panose="020B0603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75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312FF-E310-40A1-8723-E0759E4B1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96" y="363707"/>
            <a:ext cx="11825207" cy="1400530"/>
          </a:xfrm>
          <a:noFill/>
        </p:spPr>
        <p:txBody>
          <a:bodyPr/>
          <a:lstStyle/>
          <a:p>
            <a:pPr algn="ctr"/>
            <a:r>
              <a:rPr lang="en-US" b="1" cap="all" dirty="0">
                <a:solidFill>
                  <a:srgbClr val="44528E"/>
                </a:solidFill>
                <a:latin typeface="+mn-lt"/>
              </a:rPr>
              <a:t>Budget Reduction STRATEGIES</a:t>
            </a:r>
            <a:br>
              <a:rPr lang="en-US" b="1" cap="all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29EDBB-8BE9-4CC7-8CDB-0D69E8FB3C85}"/>
              </a:ext>
            </a:extLst>
          </p:cNvPr>
          <p:cNvSpPr/>
          <p:nvPr/>
        </p:nvSpPr>
        <p:spPr>
          <a:xfrm>
            <a:off x="666427" y="1323647"/>
            <a:ext cx="11189776" cy="4544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>
              <a:buNone/>
            </a:pPr>
            <a:endParaRPr lang="en-US" sz="2800" b="1" dirty="0"/>
          </a:p>
          <a:p>
            <a:pPr marL="514350" indent="-514350">
              <a:lnSpc>
                <a:spcPct val="107000"/>
              </a:lnSpc>
              <a:spcAft>
                <a:spcPts val="240"/>
              </a:spcAft>
              <a:buAutoNum type="arabicPeriod"/>
            </a:pPr>
            <a:r>
              <a:rPr lang="en-US" sz="2800" b="1" kern="0" dirty="0">
                <a:solidFill>
                  <a:srgbClr val="000000"/>
                </a:solidFill>
                <a:ea typeface="Arial" panose="020B0604020202020204" pitchFamily="34" charset="0"/>
              </a:rPr>
              <a:t>Operational Efficiencies (schedules, shared staff, budget lines)</a:t>
            </a:r>
          </a:p>
          <a:p>
            <a:pPr marL="514350" indent="-514350">
              <a:lnSpc>
                <a:spcPct val="107000"/>
              </a:lnSpc>
              <a:spcAft>
                <a:spcPts val="240"/>
              </a:spcAft>
              <a:buAutoNum type="arabicPeriod"/>
            </a:pPr>
            <a:r>
              <a:rPr lang="en-US" sz="2800" b="1" kern="0" dirty="0">
                <a:solidFill>
                  <a:srgbClr val="000000"/>
                </a:solidFill>
                <a:ea typeface="Arial" panose="020B0604020202020204" pitchFamily="34" charset="0"/>
              </a:rPr>
              <a:t>Analysis of every position</a:t>
            </a:r>
          </a:p>
          <a:p>
            <a:pPr marL="514350" indent="-514350">
              <a:lnSpc>
                <a:spcPct val="107000"/>
              </a:lnSpc>
              <a:spcAft>
                <a:spcPts val="240"/>
              </a:spcAft>
              <a:buAutoNum type="arabicPeriod"/>
            </a:pPr>
            <a:r>
              <a:rPr lang="en-US" sz="2800" b="1" kern="0" dirty="0">
                <a:solidFill>
                  <a:srgbClr val="000000"/>
                </a:solidFill>
                <a:ea typeface="Arial" panose="020B0604020202020204" pitchFamily="34" charset="0"/>
              </a:rPr>
              <a:t>Early Retirement Incentive</a:t>
            </a:r>
          </a:p>
          <a:p>
            <a:pPr marL="514350" indent="-514350">
              <a:lnSpc>
                <a:spcPct val="107000"/>
              </a:lnSpc>
              <a:spcAft>
                <a:spcPts val="240"/>
              </a:spcAft>
              <a:buAutoNum type="arabicPeriod"/>
            </a:pPr>
            <a:r>
              <a:rPr lang="en-US" sz="2800" b="1" kern="0" dirty="0">
                <a:solidFill>
                  <a:srgbClr val="000000"/>
                </a:solidFill>
                <a:ea typeface="Arial" panose="020B0604020202020204" pitchFamily="34" charset="0"/>
              </a:rPr>
              <a:t>Attrition</a:t>
            </a:r>
          </a:p>
          <a:p>
            <a:pPr marL="514350" indent="-514350">
              <a:lnSpc>
                <a:spcPct val="107000"/>
              </a:lnSpc>
              <a:spcAft>
                <a:spcPts val="240"/>
              </a:spcAft>
              <a:buAutoNum type="arabicPeriod"/>
            </a:pPr>
            <a:r>
              <a:rPr lang="en-US" sz="2800" b="1" kern="0" dirty="0">
                <a:solidFill>
                  <a:srgbClr val="000000"/>
                </a:solidFill>
                <a:ea typeface="Arial" panose="020B0604020202020204" pitchFamily="34" charset="0"/>
              </a:rPr>
              <a:t>Redistribution of roles and responsibilities (consolidation of positions)</a:t>
            </a:r>
          </a:p>
          <a:p>
            <a:pPr marL="514350" indent="-514350">
              <a:lnSpc>
                <a:spcPct val="107000"/>
              </a:lnSpc>
              <a:spcAft>
                <a:spcPts val="240"/>
              </a:spcAft>
              <a:buAutoNum type="arabicPeriod"/>
            </a:pPr>
            <a:r>
              <a:rPr lang="en-US" sz="2800" b="1" kern="0" dirty="0">
                <a:solidFill>
                  <a:srgbClr val="000000"/>
                </a:solidFill>
                <a:ea typeface="Arial" panose="020B0604020202020204" pitchFamily="34" charset="0"/>
              </a:rPr>
              <a:t>Account for grant funded positions and move to operating budget</a:t>
            </a:r>
          </a:p>
          <a:p>
            <a:pPr marL="514350" indent="-514350">
              <a:lnSpc>
                <a:spcPct val="107000"/>
              </a:lnSpc>
              <a:spcAft>
                <a:spcPts val="240"/>
              </a:spcAft>
              <a:buAutoNum type="arabicPeriod"/>
            </a:pPr>
            <a:r>
              <a:rPr lang="en-US" sz="2800" b="1" kern="0" dirty="0">
                <a:solidFill>
                  <a:srgbClr val="000000"/>
                </a:solidFill>
                <a:ea typeface="Arial" panose="020B0604020202020204" pitchFamily="34" charset="0"/>
              </a:rPr>
              <a:t>Reductions in force</a:t>
            </a:r>
            <a:endParaRPr lang="en-US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000" b="1" dirty="0">
              <a:latin typeface="Trebuchet MS" panose="020B0603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81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312FF-E310-40A1-8723-E0759E4B1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96" y="363707"/>
            <a:ext cx="11825207" cy="1400530"/>
          </a:xfrm>
          <a:noFill/>
        </p:spPr>
        <p:txBody>
          <a:bodyPr/>
          <a:lstStyle/>
          <a:p>
            <a:pPr algn="ctr"/>
            <a:r>
              <a:rPr lang="en-US" b="1" cap="all" dirty="0">
                <a:solidFill>
                  <a:srgbClr val="44528E"/>
                </a:solidFill>
                <a:latin typeface="+mn-lt"/>
              </a:rPr>
              <a:t>PROPOSED BUDGET REDUCTIONS</a:t>
            </a:r>
            <a:br>
              <a:rPr lang="en-US" b="1" cap="all" dirty="0">
                <a:solidFill>
                  <a:schemeClr val="bg1"/>
                </a:solidFill>
              </a:rPr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802182-15FB-4A81-831F-EF0D26779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688786"/>
              </p:ext>
            </p:extLst>
          </p:nvPr>
        </p:nvGraphicFramePr>
        <p:xfrm>
          <a:off x="246680" y="1177872"/>
          <a:ext cx="11698637" cy="542397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797717">
                  <a:extLst>
                    <a:ext uri="{9D8B030D-6E8A-4147-A177-3AD203B41FA5}">
                      <a16:colId xmlns:a16="http://schemas.microsoft.com/office/drawing/2014/main" val="2837195157"/>
                    </a:ext>
                  </a:extLst>
                </a:gridCol>
                <a:gridCol w="1066338">
                  <a:extLst>
                    <a:ext uri="{9D8B030D-6E8A-4147-A177-3AD203B41FA5}">
                      <a16:colId xmlns:a16="http://schemas.microsoft.com/office/drawing/2014/main" val="4146966274"/>
                    </a:ext>
                  </a:extLst>
                </a:gridCol>
                <a:gridCol w="1834582">
                  <a:extLst>
                    <a:ext uri="{9D8B030D-6E8A-4147-A177-3AD203B41FA5}">
                      <a16:colId xmlns:a16="http://schemas.microsoft.com/office/drawing/2014/main" val="372971958"/>
                    </a:ext>
                  </a:extLst>
                </a:gridCol>
              </a:tblGrid>
              <a:tr h="451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Stoneham High School Budget Line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FTE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Budget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350505"/>
                  </a:ext>
                </a:extLst>
              </a:tr>
              <a:tr h="5683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Athletics / Coaches Reduction 30%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$99,000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458733"/>
                  </a:ext>
                </a:extLst>
              </a:tr>
              <a:tr h="5650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Athletics Supplies Reduction 30%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$33,000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957148"/>
                  </a:ext>
                </a:extLst>
              </a:tr>
              <a:tr h="5650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Activities (Clubs and Extracurricular) Reduction 30%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$26,400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809589"/>
                  </a:ext>
                </a:extLst>
              </a:tr>
              <a:tr h="5650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High School Transition Specialist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$93,681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335376"/>
                  </a:ext>
                </a:extLst>
              </a:tr>
              <a:tr h="5650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Social Studies Position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$80,000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900219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District Art Position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$58,341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437706"/>
                  </a:ext>
                </a:extLst>
              </a:tr>
              <a:tr h="649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Math Position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$89,283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137255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World Language Spanish   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$56,860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725428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World Language French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$18,941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629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94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312FF-E310-40A1-8723-E0759E4B1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96" y="363707"/>
            <a:ext cx="11825207" cy="1400530"/>
          </a:xfrm>
          <a:noFill/>
        </p:spPr>
        <p:txBody>
          <a:bodyPr/>
          <a:lstStyle/>
          <a:p>
            <a:pPr algn="ctr"/>
            <a:r>
              <a:rPr lang="en-US" b="1" cap="all" dirty="0">
                <a:solidFill>
                  <a:srgbClr val="44528E"/>
                </a:solidFill>
                <a:latin typeface="+mn-lt"/>
              </a:rPr>
              <a:t>PROPOSED BUDGET REDUCTIONS</a:t>
            </a:r>
            <a:br>
              <a:rPr lang="en-US" b="1" cap="all" dirty="0">
                <a:solidFill>
                  <a:schemeClr val="bg1"/>
                </a:solidFill>
              </a:rPr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802182-15FB-4A81-831F-EF0D26779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782472"/>
              </p:ext>
            </p:extLst>
          </p:nvPr>
        </p:nvGraphicFramePr>
        <p:xfrm>
          <a:off x="183396" y="1396236"/>
          <a:ext cx="11712842" cy="453798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811922">
                  <a:extLst>
                    <a:ext uri="{9D8B030D-6E8A-4147-A177-3AD203B41FA5}">
                      <a16:colId xmlns:a16="http://schemas.microsoft.com/office/drawing/2014/main" val="2837195157"/>
                    </a:ext>
                  </a:extLst>
                </a:gridCol>
                <a:gridCol w="1066338">
                  <a:extLst>
                    <a:ext uri="{9D8B030D-6E8A-4147-A177-3AD203B41FA5}">
                      <a16:colId xmlns:a16="http://schemas.microsoft.com/office/drawing/2014/main" val="4146966274"/>
                    </a:ext>
                  </a:extLst>
                </a:gridCol>
                <a:gridCol w="1834582">
                  <a:extLst>
                    <a:ext uri="{9D8B030D-6E8A-4147-A177-3AD203B41FA5}">
                      <a16:colId xmlns:a16="http://schemas.microsoft.com/office/drawing/2014/main" val="372971958"/>
                    </a:ext>
                  </a:extLst>
                </a:gridCol>
              </a:tblGrid>
              <a:tr h="451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Stoneham High School Budget Line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FTE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Budget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350505"/>
                  </a:ext>
                </a:extLst>
              </a:tr>
              <a:tr h="6307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RISE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$60,851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458733"/>
                  </a:ext>
                </a:extLst>
              </a:tr>
              <a:tr h="5650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Technology Integration Coach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$55,398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957148"/>
                  </a:ext>
                </a:extLst>
              </a:tr>
              <a:tr h="5650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Nurse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$45,886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900219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Science Text Supply Line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$15,000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437706"/>
                  </a:ext>
                </a:extLst>
              </a:tr>
              <a:tr h="3893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Math Text Supply Line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  5,000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137255"/>
                  </a:ext>
                </a:extLst>
              </a:tr>
              <a:tr h="49846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725428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High School Reduction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$737,641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629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37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312FF-E310-40A1-8723-E0759E4B1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96" y="363707"/>
            <a:ext cx="11825207" cy="1400530"/>
          </a:xfrm>
          <a:noFill/>
        </p:spPr>
        <p:txBody>
          <a:bodyPr/>
          <a:lstStyle/>
          <a:p>
            <a:pPr algn="ctr"/>
            <a:r>
              <a:rPr lang="en-US" b="1" cap="all" dirty="0">
                <a:solidFill>
                  <a:srgbClr val="44528E"/>
                </a:solidFill>
                <a:latin typeface="+mn-lt"/>
              </a:rPr>
              <a:t>PROPOSED BUDGET REDUCTIONS</a:t>
            </a:r>
            <a:br>
              <a:rPr lang="en-US" b="1" cap="all" dirty="0">
                <a:solidFill>
                  <a:schemeClr val="bg1"/>
                </a:solidFill>
              </a:rPr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802182-15FB-4A81-831F-EF0D26779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969009"/>
              </p:ext>
            </p:extLst>
          </p:nvPr>
        </p:nvGraphicFramePr>
        <p:xfrm>
          <a:off x="246680" y="1063972"/>
          <a:ext cx="11698637" cy="596716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797717">
                  <a:extLst>
                    <a:ext uri="{9D8B030D-6E8A-4147-A177-3AD203B41FA5}">
                      <a16:colId xmlns:a16="http://schemas.microsoft.com/office/drawing/2014/main" val="2837195157"/>
                    </a:ext>
                  </a:extLst>
                </a:gridCol>
                <a:gridCol w="1066338">
                  <a:extLst>
                    <a:ext uri="{9D8B030D-6E8A-4147-A177-3AD203B41FA5}">
                      <a16:colId xmlns:a16="http://schemas.microsoft.com/office/drawing/2014/main" val="4146966274"/>
                    </a:ext>
                  </a:extLst>
                </a:gridCol>
                <a:gridCol w="1834582">
                  <a:extLst>
                    <a:ext uri="{9D8B030D-6E8A-4147-A177-3AD203B41FA5}">
                      <a16:colId xmlns:a16="http://schemas.microsoft.com/office/drawing/2014/main" val="372971958"/>
                    </a:ext>
                  </a:extLst>
                </a:gridCol>
              </a:tblGrid>
              <a:tr h="451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Stoneham Middle School Budget Line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FTE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Budget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350505"/>
                  </a:ext>
                </a:extLst>
              </a:tr>
              <a:tr h="4478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Activities (Clubs and Extracurricular) Reduction 30%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$6900.00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458733"/>
                  </a:ext>
                </a:extLst>
              </a:tr>
              <a:tr h="4339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World Language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$97,799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957148"/>
                  </a:ext>
                </a:extLst>
              </a:tr>
              <a:tr h="3541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Nurse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0.5 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$45,886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809589"/>
                  </a:ext>
                </a:extLst>
              </a:tr>
              <a:tr h="3517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Instructional Technology Coach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$89,283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335376"/>
                  </a:ext>
                </a:extLst>
              </a:tr>
              <a:tr h="395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Attrition Savings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$15,000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900219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Education Support Professional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$56,852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437706"/>
                  </a:ext>
                </a:extLst>
              </a:tr>
              <a:tr h="4220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Technology Education Teacher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$87,532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137255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Music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$62,689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725428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 (Fund with Title I for FY25)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$70,000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629782"/>
                  </a:ext>
                </a:extLst>
              </a:tr>
              <a:tr h="498461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596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Middle School Reduction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(not accounting for 1.0 Reading)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$531,941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4683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63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312FF-E310-40A1-8723-E0759E4B1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96" y="363707"/>
            <a:ext cx="11825207" cy="1400530"/>
          </a:xfrm>
          <a:noFill/>
        </p:spPr>
        <p:txBody>
          <a:bodyPr/>
          <a:lstStyle/>
          <a:p>
            <a:pPr algn="ctr"/>
            <a:r>
              <a:rPr lang="en-US" b="1" cap="all" dirty="0">
                <a:solidFill>
                  <a:srgbClr val="44528E"/>
                </a:solidFill>
                <a:latin typeface="+mn-lt"/>
              </a:rPr>
              <a:t>PROPOSED BUDGET REDUCTIONS</a:t>
            </a:r>
            <a:br>
              <a:rPr lang="en-US" b="1" cap="all" dirty="0">
                <a:solidFill>
                  <a:schemeClr val="bg1"/>
                </a:solidFill>
              </a:rPr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802182-15FB-4A81-831F-EF0D26779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929420"/>
              </p:ext>
            </p:extLst>
          </p:nvPr>
        </p:nvGraphicFramePr>
        <p:xfrm>
          <a:off x="309966" y="1764237"/>
          <a:ext cx="11698637" cy="359916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797717">
                  <a:extLst>
                    <a:ext uri="{9D8B030D-6E8A-4147-A177-3AD203B41FA5}">
                      <a16:colId xmlns:a16="http://schemas.microsoft.com/office/drawing/2014/main" val="2837195157"/>
                    </a:ext>
                  </a:extLst>
                </a:gridCol>
                <a:gridCol w="1066338">
                  <a:extLst>
                    <a:ext uri="{9D8B030D-6E8A-4147-A177-3AD203B41FA5}">
                      <a16:colId xmlns:a16="http://schemas.microsoft.com/office/drawing/2014/main" val="4146966274"/>
                    </a:ext>
                  </a:extLst>
                </a:gridCol>
                <a:gridCol w="1834582">
                  <a:extLst>
                    <a:ext uri="{9D8B030D-6E8A-4147-A177-3AD203B41FA5}">
                      <a16:colId xmlns:a16="http://schemas.microsoft.com/office/drawing/2014/main" val="372971958"/>
                    </a:ext>
                  </a:extLst>
                </a:gridCol>
              </a:tblGrid>
              <a:tr h="451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Colonial Park Elementary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FTE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Budget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350505"/>
                  </a:ext>
                </a:extLst>
              </a:tr>
              <a:tr h="4478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Kindergarten Education Support Professional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$60,000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458733"/>
                  </a:ext>
                </a:extLst>
              </a:tr>
              <a:tr h="4339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ABA Tech Position (unfilled)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$33,769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957148"/>
                  </a:ext>
                </a:extLst>
              </a:tr>
              <a:tr h="3541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RISE Position (elementary unfilled)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$56,707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809589"/>
                  </a:ext>
                </a:extLst>
              </a:tr>
              <a:tr h="3517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335376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629782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Colonial Park Reductions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(not accounting for 1.0 Unfilled RISE and ABA)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$211,294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4683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02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312FF-E310-40A1-8723-E0759E4B1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96" y="363707"/>
            <a:ext cx="11825207" cy="1400530"/>
          </a:xfrm>
          <a:noFill/>
        </p:spPr>
        <p:txBody>
          <a:bodyPr/>
          <a:lstStyle/>
          <a:p>
            <a:pPr algn="ctr"/>
            <a:r>
              <a:rPr lang="en-US" b="1" cap="all" dirty="0">
                <a:solidFill>
                  <a:srgbClr val="44528E"/>
                </a:solidFill>
                <a:latin typeface="+mn-lt"/>
              </a:rPr>
              <a:t>PROPOSED BUDGET REDUCTIONS</a:t>
            </a:r>
            <a:br>
              <a:rPr lang="en-US" b="1" cap="all" dirty="0">
                <a:solidFill>
                  <a:schemeClr val="bg1"/>
                </a:solidFill>
              </a:rPr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802182-15FB-4A81-831F-EF0D26779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985240"/>
              </p:ext>
            </p:extLst>
          </p:nvPr>
        </p:nvGraphicFramePr>
        <p:xfrm>
          <a:off x="309966" y="1996738"/>
          <a:ext cx="11698637" cy="320475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797717">
                  <a:extLst>
                    <a:ext uri="{9D8B030D-6E8A-4147-A177-3AD203B41FA5}">
                      <a16:colId xmlns:a16="http://schemas.microsoft.com/office/drawing/2014/main" val="2837195157"/>
                    </a:ext>
                  </a:extLst>
                </a:gridCol>
                <a:gridCol w="1066338">
                  <a:extLst>
                    <a:ext uri="{9D8B030D-6E8A-4147-A177-3AD203B41FA5}">
                      <a16:colId xmlns:a16="http://schemas.microsoft.com/office/drawing/2014/main" val="4146966274"/>
                    </a:ext>
                  </a:extLst>
                </a:gridCol>
                <a:gridCol w="1834582">
                  <a:extLst>
                    <a:ext uri="{9D8B030D-6E8A-4147-A177-3AD203B41FA5}">
                      <a16:colId xmlns:a16="http://schemas.microsoft.com/office/drawing/2014/main" val="372971958"/>
                    </a:ext>
                  </a:extLst>
                </a:gridCol>
              </a:tblGrid>
              <a:tr h="451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Robin Hood Elementary Budget Line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FTE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Budget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350505"/>
                  </a:ext>
                </a:extLst>
              </a:tr>
              <a:tr h="4478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Kindergarten Education Support Professionals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$120,000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458733"/>
                  </a:ext>
                </a:extLst>
              </a:tr>
              <a:tr h="4339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Education Support Professionals (restructure of Sp. Ed.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$28,431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957148"/>
                  </a:ext>
                </a:extLst>
              </a:tr>
              <a:tr h="3541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Language Based Learning Teacher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$56,707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809589"/>
                  </a:ext>
                </a:extLst>
              </a:tr>
              <a:tr h="3517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Reading Interventionist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$28,431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335376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9127458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Robin Hood Elementary Reductions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$263,369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4683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0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312FF-E310-40A1-8723-E0759E4B1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96" y="363707"/>
            <a:ext cx="11825207" cy="1400530"/>
          </a:xfrm>
          <a:noFill/>
        </p:spPr>
        <p:txBody>
          <a:bodyPr/>
          <a:lstStyle/>
          <a:p>
            <a:pPr algn="ctr"/>
            <a:r>
              <a:rPr lang="en-US" b="1" cap="all" dirty="0">
                <a:solidFill>
                  <a:srgbClr val="44528E"/>
                </a:solidFill>
                <a:latin typeface="+mn-lt"/>
              </a:rPr>
              <a:t>PROPOSED BUDGET REDUCTIONS</a:t>
            </a:r>
            <a:br>
              <a:rPr lang="en-US" b="1" cap="all" dirty="0">
                <a:solidFill>
                  <a:schemeClr val="bg1"/>
                </a:solidFill>
              </a:rPr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802182-15FB-4A81-831F-EF0D26779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080166"/>
              </p:ext>
            </p:extLst>
          </p:nvPr>
        </p:nvGraphicFramePr>
        <p:xfrm>
          <a:off x="309966" y="1764237"/>
          <a:ext cx="11698637" cy="451229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797717">
                  <a:extLst>
                    <a:ext uri="{9D8B030D-6E8A-4147-A177-3AD203B41FA5}">
                      <a16:colId xmlns:a16="http://schemas.microsoft.com/office/drawing/2014/main" val="2837195157"/>
                    </a:ext>
                  </a:extLst>
                </a:gridCol>
                <a:gridCol w="1066338">
                  <a:extLst>
                    <a:ext uri="{9D8B030D-6E8A-4147-A177-3AD203B41FA5}">
                      <a16:colId xmlns:a16="http://schemas.microsoft.com/office/drawing/2014/main" val="4146966274"/>
                    </a:ext>
                  </a:extLst>
                </a:gridCol>
                <a:gridCol w="1834582">
                  <a:extLst>
                    <a:ext uri="{9D8B030D-6E8A-4147-A177-3AD203B41FA5}">
                      <a16:colId xmlns:a16="http://schemas.microsoft.com/office/drawing/2014/main" val="372971958"/>
                    </a:ext>
                  </a:extLst>
                </a:gridCol>
              </a:tblGrid>
              <a:tr h="451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South Elementary Budget Line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FTE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Budget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350505"/>
                  </a:ext>
                </a:extLst>
              </a:tr>
              <a:tr h="4478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Kindergarten Education Support Professionals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$90,000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458733"/>
                  </a:ext>
                </a:extLst>
              </a:tr>
              <a:tr h="4339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English Language Teacher (budgeted for FY24 but not filled)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$56,506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957148"/>
                  </a:ext>
                </a:extLst>
              </a:tr>
              <a:tr h="3541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Science, Technology, Engineering Position (Elementary Reduction)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$56,506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809589"/>
                  </a:ext>
                </a:extLst>
              </a:tr>
              <a:tr h="3517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Music Teacher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$32,899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335376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629782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South Elementary Reductions (not including unfilled ELL)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$235,901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4683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54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04DBC-68FC-564C-8F88-C5B0812DC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451" y="220719"/>
            <a:ext cx="2443397" cy="110558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1573D1-A5D2-42FE-9563-C38AFEEEB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177" y="1326303"/>
            <a:ext cx="7051182" cy="5262517"/>
          </a:xfrm>
        </p:spPr>
        <p:txBody>
          <a:bodyPr>
            <a:normAutofit/>
          </a:bodyPr>
          <a:lstStyle/>
          <a:p>
            <a:pPr marL="137160" indent="0" algn="ctr"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r>
              <a:rPr lang="en-US" sz="2400" dirty="0"/>
              <a:t>Setting the context</a:t>
            </a:r>
          </a:p>
          <a:p>
            <a:pPr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Budget Proposal</a:t>
            </a:r>
          </a:p>
          <a:p>
            <a:pPr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Appendixes</a:t>
            </a:r>
          </a:p>
          <a:p>
            <a:pPr lvl="2"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Cuts Already Proposed (Appendix A)</a:t>
            </a:r>
          </a:p>
          <a:p>
            <a:pPr lvl="2"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Capital Requests (Appendix B)</a:t>
            </a:r>
          </a:p>
          <a:p>
            <a:pPr marL="1051561" lvl="2" indent="0"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F3F68-3C64-4008-86ED-0F54623E6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C3EA-CEEF-49AC-9058-FC41DD763E48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61F6B9-97D2-4B3A-9727-F633E8DC65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412" y="2431887"/>
            <a:ext cx="4918128" cy="368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3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312FF-E310-40A1-8723-E0759E4B1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96" y="363707"/>
            <a:ext cx="11825207" cy="1400530"/>
          </a:xfrm>
          <a:noFill/>
        </p:spPr>
        <p:txBody>
          <a:bodyPr/>
          <a:lstStyle/>
          <a:p>
            <a:pPr algn="ctr"/>
            <a:r>
              <a:rPr lang="en-US" b="1" cap="all" dirty="0">
                <a:solidFill>
                  <a:srgbClr val="44528E"/>
                </a:solidFill>
                <a:latin typeface="+mn-lt"/>
              </a:rPr>
              <a:t>PROPOSED BUDGET REDUCTIONS</a:t>
            </a:r>
            <a:br>
              <a:rPr lang="en-US" b="1" cap="all" dirty="0">
                <a:solidFill>
                  <a:schemeClr val="bg1"/>
                </a:solidFill>
              </a:rPr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802182-15FB-4A81-831F-EF0D26779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24493"/>
              </p:ext>
            </p:extLst>
          </p:nvPr>
        </p:nvGraphicFramePr>
        <p:xfrm>
          <a:off x="246680" y="1177872"/>
          <a:ext cx="11698637" cy="564641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797717">
                  <a:extLst>
                    <a:ext uri="{9D8B030D-6E8A-4147-A177-3AD203B41FA5}">
                      <a16:colId xmlns:a16="http://schemas.microsoft.com/office/drawing/2014/main" val="2837195157"/>
                    </a:ext>
                  </a:extLst>
                </a:gridCol>
                <a:gridCol w="1066338">
                  <a:extLst>
                    <a:ext uri="{9D8B030D-6E8A-4147-A177-3AD203B41FA5}">
                      <a16:colId xmlns:a16="http://schemas.microsoft.com/office/drawing/2014/main" val="4146966274"/>
                    </a:ext>
                  </a:extLst>
                </a:gridCol>
                <a:gridCol w="1834582">
                  <a:extLst>
                    <a:ext uri="{9D8B030D-6E8A-4147-A177-3AD203B41FA5}">
                      <a16:colId xmlns:a16="http://schemas.microsoft.com/office/drawing/2014/main" val="372971958"/>
                    </a:ext>
                  </a:extLst>
                </a:gridCol>
              </a:tblGrid>
              <a:tr h="451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District / Central Office Line 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FTE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Budget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350505"/>
                  </a:ext>
                </a:extLst>
              </a:tr>
              <a:tr h="6307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District Administrative Support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$55,000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458733"/>
                  </a:ext>
                </a:extLst>
              </a:tr>
              <a:tr h="5650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Central Administration Admin Position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$58,000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957148"/>
                  </a:ext>
                </a:extLst>
              </a:tr>
              <a:tr h="5650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Technology Hardware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$160,000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809589"/>
                  </a:ext>
                </a:extLst>
              </a:tr>
              <a:tr h="5650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NCSS Northshore Community College Dual Enrollment Program)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$32,000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335376"/>
                  </a:ext>
                </a:extLst>
              </a:tr>
              <a:tr h="5650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Lunch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$15,000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900219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Transportation Vocational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$25,000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437706"/>
                  </a:ext>
                </a:extLst>
              </a:tr>
              <a:tr h="4812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Human Resources Software Upgrade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$15,000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137255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Elementary RISE (original budget anticipated needing 2)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$60,818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725428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/ Technician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$35,267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629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29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312FF-E310-40A1-8723-E0759E4B1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96" y="363707"/>
            <a:ext cx="11825207" cy="1400530"/>
          </a:xfrm>
          <a:noFill/>
        </p:spPr>
        <p:txBody>
          <a:bodyPr/>
          <a:lstStyle/>
          <a:p>
            <a:pPr algn="ctr"/>
            <a:r>
              <a:rPr lang="en-US" b="1" cap="all" dirty="0">
                <a:solidFill>
                  <a:srgbClr val="44528E"/>
                </a:solidFill>
                <a:latin typeface="+mn-lt"/>
              </a:rPr>
              <a:t>PROPOSED BUDGET REDUCTIONS</a:t>
            </a:r>
            <a:br>
              <a:rPr lang="en-US" b="1" cap="all" dirty="0">
                <a:solidFill>
                  <a:schemeClr val="bg1"/>
                </a:solidFill>
              </a:rPr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802182-15FB-4A81-831F-EF0D26779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763383"/>
              </p:ext>
            </p:extLst>
          </p:nvPr>
        </p:nvGraphicFramePr>
        <p:xfrm>
          <a:off x="246680" y="1764237"/>
          <a:ext cx="11698637" cy="244491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797717">
                  <a:extLst>
                    <a:ext uri="{9D8B030D-6E8A-4147-A177-3AD203B41FA5}">
                      <a16:colId xmlns:a16="http://schemas.microsoft.com/office/drawing/2014/main" val="2837195157"/>
                    </a:ext>
                  </a:extLst>
                </a:gridCol>
                <a:gridCol w="1066338">
                  <a:extLst>
                    <a:ext uri="{9D8B030D-6E8A-4147-A177-3AD203B41FA5}">
                      <a16:colId xmlns:a16="http://schemas.microsoft.com/office/drawing/2014/main" val="4146966274"/>
                    </a:ext>
                  </a:extLst>
                </a:gridCol>
                <a:gridCol w="1834582">
                  <a:extLst>
                    <a:ext uri="{9D8B030D-6E8A-4147-A177-3AD203B41FA5}">
                      <a16:colId xmlns:a16="http://schemas.microsoft.com/office/drawing/2014/main" val="372971958"/>
                    </a:ext>
                  </a:extLst>
                </a:gridCol>
              </a:tblGrid>
              <a:tr h="451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District / Central Office Line 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FTE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Budget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350505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Bus Transportation (RH and SO bus route)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$95,700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725428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/ Technician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$35,267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629782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802165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District / Central Office Reductions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$552,385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654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5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312FF-E310-40A1-8723-E0759E4B1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96" y="363707"/>
            <a:ext cx="11825207" cy="1400530"/>
          </a:xfrm>
          <a:noFill/>
        </p:spPr>
        <p:txBody>
          <a:bodyPr/>
          <a:lstStyle/>
          <a:p>
            <a:pPr algn="ctr"/>
            <a:r>
              <a:rPr lang="en-US" b="1" cap="all" dirty="0">
                <a:solidFill>
                  <a:srgbClr val="44528E"/>
                </a:solidFill>
                <a:latin typeface="+mn-lt"/>
              </a:rPr>
              <a:t>GRAND TOTAL BUDGET REDUCTIONS</a:t>
            </a:r>
            <a:br>
              <a:rPr lang="en-US" b="1" cap="all" dirty="0">
                <a:solidFill>
                  <a:schemeClr val="bg1"/>
                </a:solidFill>
              </a:rPr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802182-15FB-4A81-831F-EF0D26779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051656"/>
              </p:ext>
            </p:extLst>
          </p:nvPr>
        </p:nvGraphicFramePr>
        <p:xfrm>
          <a:off x="246680" y="1764237"/>
          <a:ext cx="11698637" cy="283932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797717">
                  <a:extLst>
                    <a:ext uri="{9D8B030D-6E8A-4147-A177-3AD203B41FA5}">
                      <a16:colId xmlns:a16="http://schemas.microsoft.com/office/drawing/2014/main" val="2837195157"/>
                    </a:ext>
                  </a:extLst>
                </a:gridCol>
                <a:gridCol w="905515">
                  <a:extLst>
                    <a:ext uri="{9D8B030D-6E8A-4147-A177-3AD203B41FA5}">
                      <a16:colId xmlns:a16="http://schemas.microsoft.com/office/drawing/2014/main" val="4146966274"/>
                    </a:ext>
                  </a:extLst>
                </a:gridCol>
                <a:gridCol w="1995405">
                  <a:extLst>
                    <a:ext uri="{9D8B030D-6E8A-4147-A177-3AD203B41FA5}">
                      <a16:colId xmlns:a16="http://schemas.microsoft.com/office/drawing/2014/main" val="372971958"/>
                    </a:ext>
                  </a:extLst>
                </a:gridCol>
              </a:tblGrid>
              <a:tr h="451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District / Central Office Line 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FTE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Budget</a:t>
                      </a:r>
                    </a:p>
                  </a:txBody>
                  <a:tcPr marL="68580" marR="68580" marT="0" marB="0">
                    <a:solidFill>
                      <a:srgbClr val="FFC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350505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POSITIONS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30.2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$1,913,113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725428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EXPENSES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$528,600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629782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802165"/>
                  </a:ext>
                </a:extLst>
              </a:tr>
              <a:tr h="49846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$2,441,713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654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06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329989" y="691978"/>
            <a:ext cx="6436259" cy="5682424"/>
            <a:chOff x="5329989" y="419100"/>
            <a:chExt cx="6436259" cy="595530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329989" y="6374401"/>
              <a:ext cx="6436259" cy="1"/>
            </a:xfrm>
            <a:prstGeom prst="line">
              <a:avLst/>
            </a:prstGeom>
            <a:ln w="25400">
              <a:solidFill>
                <a:srgbClr val="FFC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7800975" y="561975"/>
              <a:ext cx="3965273" cy="5812426"/>
            </a:xfrm>
            <a:prstGeom prst="rect">
              <a:avLst/>
            </a:prstGeom>
            <a:noFill/>
            <a:ln w="25400">
              <a:solidFill>
                <a:srgbClr val="FFC7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29525" y="419100"/>
              <a:ext cx="485775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9392"/>
              </p:ext>
            </p:extLst>
          </p:nvPr>
        </p:nvGraphicFramePr>
        <p:xfrm>
          <a:off x="728870" y="1043550"/>
          <a:ext cx="11463129" cy="542060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65008">
                  <a:extLst>
                    <a:ext uri="{9D8B030D-6E8A-4147-A177-3AD203B41FA5}">
                      <a16:colId xmlns:a16="http://schemas.microsoft.com/office/drawing/2014/main" val="84567466"/>
                    </a:ext>
                  </a:extLst>
                </a:gridCol>
                <a:gridCol w="2736342">
                  <a:extLst>
                    <a:ext uri="{9D8B030D-6E8A-4147-A177-3AD203B41FA5}">
                      <a16:colId xmlns:a16="http://schemas.microsoft.com/office/drawing/2014/main" val="1850262386"/>
                    </a:ext>
                  </a:extLst>
                </a:gridCol>
                <a:gridCol w="1858901">
                  <a:extLst>
                    <a:ext uri="{9D8B030D-6E8A-4147-A177-3AD203B41FA5}">
                      <a16:colId xmlns:a16="http://schemas.microsoft.com/office/drawing/2014/main" val="2142972532"/>
                    </a:ext>
                  </a:extLst>
                </a:gridCol>
                <a:gridCol w="2602878">
                  <a:extLst>
                    <a:ext uri="{9D8B030D-6E8A-4147-A177-3AD203B41FA5}">
                      <a16:colId xmlns:a16="http://schemas.microsoft.com/office/drawing/2014/main" val="2890038969"/>
                    </a:ext>
                  </a:extLst>
                </a:gridCol>
              </a:tblGrid>
              <a:tr h="683383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Position / Program</a:t>
                      </a:r>
                    </a:p>
                  </a:txBody>
                  <a:tcPr>
                    <a:solidFill>
                      <a:srgbClr val="6F81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</a:txBody>
                  <a:tcPr anchor="ctr">
                    <a:solidFill>
                      <a:srgbClr val="6F81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FTE</a:t>
                      </a:r>
                    </a:p>
                  </a:txBody>
                  <a:tcPr anchor="ctr">
                    <a:solidFill>
                      <a:srgbClr val="6F81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Budget</a:t>
                      </a:r>
                    </a:p>
                  </a:txBody>
                  <a:tcPr anchor="ctr">
                    <a:solidFill>
                      <a:srgbClr val="6F81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497709"/>
                  </a:ext>
                </a:extLst>
              </a:tr>
              <a:tr h="505260"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Elementary RISE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$60,818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966492"/>
                  </a:ext>
                </a:extLst>
              </a:tr>
              <a:tr h="505260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ABA Techs (with RISE)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$66,000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8378"/>
                  </a:ext>
                </a:extLst>
              </a:tr>
              <a:tr h="505260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Resource Teacher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Colonial Park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$30,409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878522"/>
                  </a:ext>
                </a:extLst>
              </a:tr>
              <a:tr h="505260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Kindergarten Teacher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$60,818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480865"/>
                  </a:ext>
                </a:extLst>
              </a:tr>
              <a:tr h="505260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 1 Teacher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$60,818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579195"/>
                  </a:ext>
                </a:extLst>
              </a:tr>
              <a:tr h="921356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STRIDE Therapeutic Program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TBD/Elementary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(Circuit Breaker)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371600"/>
                  </a:ext>
                </a:extLst>
              </a:tr>
              <a:tr h="505260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ABA Tech (with STRIDE)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TBD/Elementary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$33,769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775253"/>
                  </a:ext>
                </a:extLst>
              </a:tr>
              <a:tr h="683383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Clinician (with STRIDE)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TBD/Elementary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$65,000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282895"/>
                  </a:ext>
                </a:extLst>
              </a:tr>
            </a:tbl>
          </a:graphicData>
        </a:graphic>
      </p:graphicFrame>
      <p:sp>
        <p:nvSpPr>
          <p:cNvPr id="11" name="Title 6">
            <a:extLst>
              <a:ext uri="{FF2B5EF4-FFF2-40B4-BE49-F238E27FC236}">
                <a16:creationId xmlns:a16="http://schemas.microsoft.com/office/drawing/2014/main" id="{3ED97BF4-2A7A-46D4-9D8B-D196C810CC61}"/>
              </a:ext>
            </a:extLst>
          </p:cNvPr>
          <p:cNvSpPr txBox="1">
            <a:spLocks/>
          </p:cNvSpPr>
          <p:nvPr/>
        </p:nvSpPr>
        <p:spPr>
          <a:xfrm>
            <a:off x="183396" y="363707"/>
            <a:ext cx="11825207" cy="140053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cap="all" dirty="0">
                <a:solidFill>
                  <a:srgbClr val="44528E"/>
                </a:solidFill>
                <a:latin typeface="+mn-lt"/>
              </a:rPr>
              <a:t>POSITION &amp; Programmatic adds</a:t>
            </a:r>
            <a:br>
              <a:rPr lang="en-US" b="1" cap="all" dirty="0">
                <a:solidFill>
                  <a:schemeClr val="bg1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15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329989" y="691978"/>
            <a:ext cx="6436259" cy="5682424"/>
            <a:chOff x="5329989" y="419100"/>
            <a:chExt cx="6436259" cy="595530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329989" y="6374401"/>
              <a:ext cx="6436259" cy="1"/>
            </a:xfrm>
            <a:prstGeom prst="line">
              <a:avLst/>
            </a:prstGeom>
            <a:ln w="25400">
              <a:solidFill>
                <a:srgbClr val="FFC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7800975" y="561975"/>
              <a:ext cx="3965273" cy="5812426"/>
            </a:xfrm>
            <a:prstGeom prst="rect">
              <a:avLst/>
            </a:prstGeom>
            <a:noFill/>
            <a:ln w="25400">
              <a:solidFill>
                <a:srgbClr val="FFC7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29525" y="419100"/>
              <a:ext cx="485775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601538"/>
              </p:ext>
            </p:extLst>
          </p:nvPr>
        </p:nvGraphicFramePr>
        <p:xfrm>
          <a:off x="577310" y="829137"/>
          <a:ext cx="11037378" cy="57810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06601">
                  <a:extLst>
                    <a:ext uri="{9D8B030D-6E8A-4147-A177-3AD203B41FA5}">
                      <a16:colId xmlns:a16="http://schemas.microsoft.com/office/drawing/2014/main" val="84567466"/>
                    </a:ext>
                  </a:extLst>
                </a:gridCol>
                <a:gridCol w="2634712">
                  <a:extLst>
                    <a:ext uri="{9D8B030D-6E8A-4147-A177-3AD203B41FA5}">
                      <a16:colId xmlns:a16="http://schemas.microsoft.com/office/drawing/2014/main" val="1850262386"/>
                    </a:ext>
                  </a:extLst>
                </a:gridCol>
                <a:gridCol w="1789860">
                  <a:extLst>
                    <a:ext uri="{9D8B030D-6E8A-4147-A177-3AD203B41FA5}">
                      <a16:colId xmlns:a16="http://schemas.microsoft.com/office/drawing/2014/main" val="2142972532"/>
                    </a:ext>
                  </a:extLst>
                </a:gridCol>
                <a:gridCol w="2506205">
                  <a:extLst>
                    <a:ext uri="{9D8B030D-6E8A-4147-A177-3AD203B41FA5}">
                      <a16:colId xmlns:a16="http://schemas.microsoft.com/office/drawing/2014/main" val="2890038969"/>
                    </a:ext>
                  </a:extLst>
                </a:gridCol>
              </a:tblGrid>
              <a:tr h="631698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Position / Program</a:t>
                      </a:r>
                    </a:p>
                  </a:txBody>
                  <a:tcPr>
                    <a:solidFill>
                      <a:srgbClr val="6F81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</a:txBody>
                  <a:tcPr anchor="ctr">
                    <a:solidFill>
                      <a:srgbClr val="6F81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FTE</a:t>
                      </a:r>
                    </a:p>
                  </a:txBody>
                  <a:tcPr anchor="ctr">
                    <a:solidFill>
                      <a:srgbClr val="6F81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Budget</a:t>
                      </a:r>
                    </a:p>
                  </a:txBody>
                  <a:tcPr anchor="ctr">
                    <a:solidFill>
                      <a:srgbClr val="6F81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497709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Reading Teacher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Robin Hood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$60,818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966492"/>
                  </a:ext>
                </a:extLst>
              </a:tr>
              <a:tr h="1267865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 2 Teacher (added back into budget, originally cut)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Robin Hood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$60,818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8378"/>
                  </a:ext>
                </a:extLst>
              </a:tr>
              <a:tr h="873418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French Teacher (reallocated)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Middle School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$18,941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878522"/>
                  </a:ext>
                </a:extLst>
              </a:tr>
              <a:tr h="873418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Preschool Special Education Coord.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Preschool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$96,000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480865"/>
                  </a:ext>
                </a:extLst>
              </a:tr>
              <a:tr h="478971">
                <a:tc gridSpan="4"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579195"/>
                  </a:ext>
                </a:extLst>
              </a:tr>
              <a:tr h="851673">
                <a:tc grid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Programmatic Additions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$610,027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371600"/>
                  </a:ext>
                </a:extLst>
              </a:tr>
            </a:tbl>
          </a:graphicData>
        </a:graphic>
      </p:graphicFrame>
      <p:sp>
        <p:nvSpPr>
          <p:cNvPr id="11" name="Title 6">
            <a:extLst>
              <a:ext uri="{FF2B5EF4-FFF2-40B4-BE49-F238E27FC236}">
                <a16:creationId xmlns:a16="http://schemas.microsoft.com/office/drawing/2014/main" id="{3ED97BF4-2A7A-46D4-9D8B-D196C810CC61}"/>
              </a:ext>
            </a:extLst>
          </p:cNvPr>
          <p:cNvSpPr txBox="1">
            <a:spLocks/>
          </p:cNvSpPr>
          <p:nvPr/>
        </p:nvSpPr>
        <p:spPr>
          <a:xfrm>
            <a:off x="183396" y="-216973"/>
            <a:ext cx="11825207" cy="184429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cap="all" dirty="0">
                <a:solidFill>
                  <a:srgbClr val="44528E"/>
                </a:solidFill>
                <a:latin typeface="+mn-lt"/>
              </a:rPr>
              <a:t>POSITION &amp; Programmatic adds</a:t>
            </a:r>
            <a:br>
              <a:rPr lang="en-US" b="1" cap="all" dirty="0">
                <a:solidFill>
                  <a:schemeClr val="bg1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67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329989" y="691978"/>
            <a:ext cx="6436259" cy="5682424"/>
            <a:chOff x="5329989" y="419100"/>
            <a:chExt cx="6436259" cy="595530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329989" y="6374401"/>
              <a:ext cx="6436259" cy="1"/>
            </a:xfrm>
            <a:prstGeom prst="line">
              <a:avLst/>
            </a:prstGeom>
            <a:ln w="25400">
              <a:solidFill>
                <a:srgbClr val="FFC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7800975" y="561975"/>
              <a:ext cx="3965273" cy="5812426"/>
            </a:xfrm>
            <a:prstGeom prst="rect">
              <a:avLst/>
            </a:prstGeom>
            <a:noFill/>
            <a:ln w="25400">
              <a:solidFill>
                <a:srgbClr val="FFC7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29525" y="419100"/>
              <a:ext cx="485775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Title 6">
            <a:extLst>
              <a:ext uri="{FF2B5EF4-FFF2-40B4-BE49-F238E27FC236}">
                <a16:creationId xmlns:a16="http://schemas.microsoft.com/office/drawing/2014/main" id="{3ED97BF4-2A7A-46D4-9D8B-D196C810CC61}"/>
              </a:ext>
            </a:extLst>
          </p:cNvPr>
          <p:cNvSpPr txBox="1">
            <a:spLocks/>
          </p:cNvSpPr>
          <p:nvPr/>
        </p:nvSpPr>
        <p:spPr>
          <a:xfrm>
            <a:off x="183396" y="477720"/>
            <a:ext cx="11825207" cy="184429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cap="all" dirty="0">
                <a:solidFill>
                  <a:srgbClr val="44528E"/>
                </a:solidFill>
                <a:latin typeface="+mn-lt"/>
              </a:rPr>
              <a:t>Total Cuts, After Additions</a:t>
            </a:r>
            <a:br>
              <a:rPr lang="en-US" b="1" cap="all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0DC82D-79AF-48CD-8416-93D011104706}"/>
              </a:ext>
            </a:extLst>
          </p:cNvPr>
          <p:cNvSpPr txBox="1"/>
          <p:nvPr/>
        </p:nvSpPr>
        <p:spPr>
          <a:xfrm>
            <a:off x="1296539" y="1562594"/>
            <a:ext cx="870353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$1,892,504</a:t>
            </a:r>
          </a:p>
          <a:p>
            <a:endParaRPr lang="en-US" sz="800" dirty="0"/>
          </a:p>
          <a:p>
            <a:r>
              <a:rPr lang="en-US" sz="4000" dirty="0"/>
              <a:t>Other Possible Sources of Revenue:</a:t>
            </a:r>
          </a:p>
          <a:p>
            <a:endParaRPr lang="en-US" sz="4000" dirty="0"/>
          </a:p>
          <a:p>
            <a:r>
              <a:rPr lang="en-US" sz="4000" dirty="0"/>
              <a:t>STRIDE Tuition</a:t>
            </a:r>
          </a:p>
          <a:p>
            <a:r>
              <a:rPr lang="en-US" sz="4000" dirty="0"/>
              <a:t>SHINE Tuition</a:t>
            </a:r>
          </a:p>
          <a:p>
            <a:r>
              <a:rPr lang="en-US" sz="4000" dirty="0"/>
              <a:t>Title I</a:t>
            </a:r>
          </a:p>
          <a:p>
            <a:r>
              <a:rPr lang="en-US" sz="4000" dirty="0"/>
              <a:t>Medicaid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660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 txBox="1">
            <a:spLocks noGrp="1"/>
          </p:cNvSpPr>
          <p:nvPr>
            <p:ph type="title"/>
          </p:nvPr>
        </p:nvSpPr>
        <p:spPr>
          <a:xfrm>
            <a:off x="1103312" y="398127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 b="1" dirty="0">
                <a:latin typeface="+mn-lt"/>
              </a:rPr>
              <a:t>FY25 Budget</a:t>
            </a:r>
            <a:endParaRPr b="1" dirty="0">
              <a:latin typeface="+mn-lt"/>
            </a:endParaRPr>
          </a:p>
        </p:txBody>
      </p:sp>
      <p:sp>
        <p:nvSpPr>
          <p:cNvPr id="154" name="Google Shape;154;p20"/>
          <p:cNvSpPr txBox="1">
            <a:spLocks noGrp="1"/>
          </p:cNvSpPr>
          <p:nvPr>
            <p:ph type="body" idx="1"/>
          </p:nvPr>
        </p:nvSpPr>
        <p:spPr>
          <a:xfrm>
            <a:off x="3543153" y="1836753"/>
            <a:ext cx="5105694" cy="2646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7160" indent="0"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r>
              <a:rPr lang="en-US" dirty="0"/>
              <a:t>Input / Feedback</a:t>
            </a:r>
          </a:p>
          <a:p>
            <a:pPr marL="137160" indent="0"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r>
              <a:rPr lang="en-US" dirty="0"/>
              <a:t>Questions</a:t>
            </a:r>
          </a:p>
          <a:p>
            <a:pPr marL="137160" indent="0"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r>
              <a:rPr lang="en-US" dirty="0"/>
              <a:t>Concerns</a:t>
            </a:r>
            <a:endParaRPr dirty="0"/>
          </a:p>
          <a:p>
            <a:pPr marL="342900" lvl="0" indent="-24130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13743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 txBox="1">
            <a:spLocks noGrp="1"/>
          </p:cNvSpPr>
          <p:nvPr>
            <p:ph type="title"/>
          </p:nvPr>
        </p:nvSpPr>
        <p:spPr>
          <a:xfrm>
            <a:off x="1103312" y="398127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 b="1" dirty="0">
                <a:latin typeface="+mn-lt"/>
              </a:rPr>
              <a:t>FY25 Budget</a:t>
            </a:r>
            <a:endParaRPr b="1" dirty="0">
              <a:latin typeface="+mn-lt"/>
            </a:endParaRPr>
          </a:p>
        </p:txBody>
      </p:sp>
      <p:sp>
        <p:nvSpPr>
          <p:cNvPr id="154" name="Google Shape;154;p20"/>
          <p:cNvSpPr txBox="1">
            <a:spLocks noGrp="1"/>
          </p:cNvSpPr>
          <p:nvPr>
            <p:ph type="body" idx="1"/>
          </p:nvPr>
        </p:nvSpPr>
        <p:spPr>
          <a:xfrm>
            <a:off x="3391516" y="1798657"/>
            <a:ext cx="4828313" cy="2371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7160" indent="0"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r>
              <a:rPr lang="en-US" dirty="0"/>
              <a:t>Appendix A</a:t>
            </a:r>
          </a:p>
          <a:p>
            <a:pPr marL="137160" indent="0"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r>
              <a:rPr lang="en-US" dirty="0"/>
              <a:t>Cuts Already Proposed</a:t>
            </a:r>
          </a:p>
          <a:p>
            <a:pPr marL="137160" indent="0"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r>
              <a:rPr lang="en-US" dirty="0"/>
              <a:t>($1,030,348)</a:t>
            </a:r>
          </a:p>
          <a:p>
            <a:pPr marL="137160" indent="0"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endParaRPr dirty="0"/>
          </a:p>
          <a:p>
            <a:pPr marL="342900" lvl="0" indent="-24130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39486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1"/>
          <p:cNvSpPr txBox="1">
            <a:spLocks noGrp="1"/>
          </p:cNvSpPr>
          <p:nvPr>
            <p:ph type="title"/>
          </p:nvPr>
        </p:nvSpPr>
        <p:spPr>
          <a:xfrm>
            <a:off x="563105" y="115312"/>
            <a:ext cx="11065790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 b="1" dirty="0">
                <a:latin typeface="+mn-lt"/>
              </a:rPr>
              <a:t>FY 25 Budget Proposal / Additional Needs</a:t>
            </a:r>
            <a:endParaRPr b="1" dirty="0">
              <a:latin typeface="+mn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A5BA1B-5F8D-43E5-BDC6-4DDBEB6D5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814693"/>
              </p:ext>
            </p:extLst>
          </p:nvPr>
        </p:nvGraphicFramePr>
        <p:xfrm>
          <a:off x="563105" y="994548"/>
          <a:ext cx="11065790" cy="4755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2895">
                  <a:extLst>
                    <a:ext uri="{9D8B030D-6E8A-4147-A177-3AD203B41FA5}">
                      <a16:colId xmlns:a16="http://schemas.microsoft.com/office/drawing/2014/main" val="1238678063"/>
                    </a:ext>
                  </a:extLst>
                </a:gridCol>
                <a:gridCol w="5532895">
                  <a:extLst>
                    <a:ext uri="{9D8B030D-6E8A-4147-A177-3AD203B41FA5}">
                      <a16:colId xmlns:a16="http://schemas.microsoft.com/office/drawing/2014/main" val="1210061133"/>
                    </a:ext>
                  </a:extLst>
                </a:gridCol>
              </a:tblGrid>
              <a:tr h="46371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Superintendent Cuts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1395929"/>
                  </a:ext>
                </a:extLst>
              </a:tr>
              <a:tr h="46371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Note that all cuts listed were asks / adds to FY24 Budget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5057434"/>
                  </a:ext>
                </a:extLst>
              </a:tr>
              <a:tr h="768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RH:  (1) Reading Teacher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$41,000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93452524"/>
                  </a:ext>
                </a:extLst>
              </a:tr>
              <a:tr h="59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RH:  Take out Interventionist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-$26,000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2592802"/>
                  </a:ext>
                </a:extLst>
              </a:tr>
              <a:tr h="51258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Elementary Health Curriculum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$10,000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40685927"/>
                  </a:ext>
                </a:extLst>
              </a:tr>
              <a:tr h="525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Elem. Literacy Curriculum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$60,000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55817387"/>
                  </a:ext>
                </a:extLst>
              </a:tr>
              <a:tr h="44945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The Hill for Literacy Prof. Dev.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$40,000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25687359"/>
                  </a:ext>
                </a:extLst>
              </a:tr>
              <a:tr h="46371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Elem STEM Supplies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$3,000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1130826"/>
                  </a:ext>
                </a:extLst>
              </a:tr>
              <a:tr h="51258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Elem ELL Supplies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$1,500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9213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2816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1"/>
          <p:cNvSpPr txBox="1">
            <a:spLocks noGrp="1"/>
          </p:cNvSpPr>
          <p:nvPr>
            <p:ph type="title"/>
          </p:nvPr>
        </p:nvSpPr>
        <p:spPr>
          <a:xfrm>
            <a:off x="0" y="394281"/>
            <a:ext cx="12192000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4200"/>
            </a:pPr>
            <a:r>
              <a:rPr lang="en-US" b="1" dirty="0"/>
              <a:t>FY 25 Budget Proposal / Additional Needs</a:t>
            </a:r>
            <a:endParaRPr b="1" dirty="0">
              <a:latin typeface="+mn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A5BA1B-5F8D-43E5-BDC6-4DDBEB6D5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122929"/>
              </p:ext>
            </p:extLst>
          </p:nvPr>
        </p:nvGraphicFramePr>
        <p:xfrm>
          <a:off x="563105" y="1515842"/>
          <a:ext cx="11065790" cy="4377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2895">
                  <a:extLst>
                    <a:ext uri="{9D8B030D-6E8A-4147-A177-3AD203B41FA5}">
                      <a16:colId xmlns:a16="http://schemas.microsoft.com/office/drawing/2014/main" val="1238678063"/>
                    </a:ext>
                  </a:extLst>
                </a:gridCol>
                <a:gridCol w="5532895">
                  <a:extLst>
                    <a:ext uri="{9D8B030D-6E8A-4147-A177-3AD203B41FA5}">
                      <a16:colId xmlns:a16="http://schemas.microsoft.com/office/drawing/2014/main" val="1210061133"/>
                    </a:ext>
                  </a:extLst>
                </a:gridCol>
              </a:tblGrid>
              <a:tr h="40198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Superintendent Cuts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1395929"/>
                  </a:ext>
                </a:extLst>
              </a:tr>
              <a:tr h="40198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Note that all cuts listed were asks / adds to FY24 Budget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5057434"/>
                  </a:ext>
                </a:extLst>
              </a:tr>
              <a:tr h="6665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BCBA Prek (28 students)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$80,000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93452524"/>
                  </a:ext>
                </a:extLst>
              </a:tr>
              <a:tr h="5134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PreK SLP (67 students)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$90,000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12592802"/>
                  </a:ext>
                </a:extLst>
              </a:tr>
              <a:tr h="4380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PreK (3) ABA's at SHS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$135,000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55817387"/>
                  </a:ext>
                </a:extLst>
              </a:tr>
              <a:tr h="4234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PreK (1) ABA @ CP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$45,000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25687359"/>
                  </a:ext>
                </a:extLst>
              </a:tr>
              <a:tr h="35054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PreK Curriculum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$5,000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91130826"/>
                  </a:ext>
                </a:extLst>
              </a:tr>
              <a:tr h="4443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PreK Prof. Dev.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$5,000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59213280"/>
                  </a:ext>
                </a:extLst>
              </a:tr>
              <a:tr h="6665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Dist. Technology Expenses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$26,000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98207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77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 txBox="1">
            <a:spLocks noGrp="1"/>
          </p:cNvSpPr>
          <p:nvPr>
            <p:ph type="title"/>
          </p:nvPr>
        </p:nvSpPr>
        <p:spPr>
          <a:xfrm>
            <a:off x="1103312" y="398127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 b="1" dirty="0">
                <a:latin typeface="+mn-lt"/>
              </a:rPr>
              <a:t>FY25 Budget</a:t>
            </a:r>
            <a:endParaRPr b="1" dirty="0">
              <a:latin typeface="+mn-lt"/>
            </a:endParaRPr>
          </a:p>
        </p:txBody>
      </p:sp>
      <p:sp>
        <p:nvSpPr>
          <p:cNvPr id="154" name="Google Shape;154;p20"/>
          <p:cNvSpPr txBox="1">
            <a:spLocks noGrp="1"/>
          </p:cNvSpPr>
          <p:nvPr>
            <p:ph type="body" idx="1"/>
          </p:nvPr>
        </p:nvSpPr>
        <p:spPr>
          <a:xfrm>
            <a:off x="3096295" y="2576593"/>
            <a:ext cx="5418755" cy="852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7160" indent="0"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r>
              <a:rPr lang="en-US" dirty="0"/>
              <a:t>Major Cost Center Drivers</a:t>
            </a:r>
            <a:endParaRPr dirty="0"/>
          </a:p>
          <a:p>
            <a:pPr marL="342900" lvl="0" indent="-24130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08365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1"/>
          <p:cNvSpPr txBox="1">
            <a:spLocks noGrp="1"/>
          </p:cNvSpPr>
          <p:nvPr>
            <p:ph type="title"/>
          </p:nvPr>
        </p:nvSpPr>
        <p:spPr>
          <a:xfrm>
            <a:off x="1" y="115312"/>
            <a:ext cx="12192000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4200"/>
            </a:pPr>
            <a:r>
              <a:rPr lang="en-US" b="1" dirty="0"/>
              <a:t>FY 25 Budget Proposal / Additional Needs</a:t>
            </a:r>
            <a:endParaRPr b="1" dirty="0">
              <a:latin typeface="+mn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A5BA1B-5F8D-43E5-BDC6-4DDBEB6D5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204930"/>
              </p:ext>
            </p:extLst>
          </p:nvPr>
        </p:nvGraphicFramePr>
        <p:xfrm>
          <a:off x="563105" y="947128"/>
          <a:ext cx="11277600" cy="5322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8800">
                  <a:extLst>
                    <a:ext uri="{9D8B030D-6E8A-4147-A177-3AD203B41FA5}">
                      <a16:colId xmlns:a16="http://schemas.microsoft.com/office/drawing/2014/main" val="1238678063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1210061133"/>
                    </a:ext>
                  </a:extLst>
                </a:gridCol>
              </a:tblGrid>
              <a:tr h="3759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Superintendent Cuts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1395929"/>
                  </a:ext>
                </a:extLst>
              </a:tr>
              <a:tr h="3759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Note that all cuts listed were asks / adds to FY24 Budget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5057434"/>
                  </a:ext>
                </a:extLst>
              </a:tr>
              <a:tr h="75665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Athletics Transportation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$20,000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40685927"/>
                  </a:ext>
                </a:extLst>
              </a:tr>
              <a:tr h="67374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SCMS Health Supplies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25687359"/>
                  </a:ext>
                </a:extLst>
              </a:tr>
              <a:tr h="83910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Elem PE Supplies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$1,700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91130826"/>
                  </a:ext>
                </a:extLst>
              </a:tr>
              <a:tr h="102949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 Ed. Summer School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Budgeted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59213280"/>
                  </a:ext>
                </a:extLst>
              </a:tr>
              <a:tr h="117010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ESSER Funded Positions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$138,000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98207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1694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1"/>
          <p:cNvSpPr txBox="1">
            <a:spLocks noGrp="1"/>
          </p:cNvSpPr>
          <p:nvPr>
            <p:ph type="title"/>
          </p:nvPr>
        </p:nvSpPr>
        <p:spPr>
          <a:xfrm>
            <a:off x="0" y="115312"/>
            <a:ext cx="12192000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4200"/>
            </a:pPr>
            <a:r>
              <a:rPr lang="en-US" b="1" dirty="0"/>
              <a:t>FY 25 Budget Proposal / Additional Needs</a:t>
            </a:r>
            <a:endParaRPr b="1" dirty="0">
              <a:latin typeface="+mn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A5BA1B-5F8D-43E5-BDC6-4DDBEB6D5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557374"/>
              </p:ext>
            </p:extLst>
          </p:nvPr>
        </p:nvGraphicFramePr>
        <p:xfrm>
          <a:off x="563105" y="1009120"/>
          <a:ext cx="11065790" cy="48348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9654">
                  <a:extLst>
                    <a:ext uri="{9D8B030D-6E8A-4147-A177-3AD203B41FA5}">
                      <a16:colId xmlns:a16="http://schemas.microsoft.com/office/drawing/2014/main" val="1238678063"/>
                    </a:ext>
                  </a:extLst>
                </a:gridCol>
                <a:gridCol w="4856136">
                  <a:extLst>
                    <a:ext uri="{9D8B030D-6E8A-4147-A177-3AD203B41FA5}">
                      <a16:colId xmlns:a16="http://schemas.microsoft.com/office/drawing/2014/main" val="1210061133"/>
                    </a:ext>
                  </a:extLst>
                </a:gridCol>
              </a:tblGrid>
              <a:tr h="57519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Superintendent Cuts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1395929"/>
                  </a:ext>
                </a:extLst>
              </a:tr>
              <a:tr h="57519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Note that all cuts listed were asks / adds to FY24 Budget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5057434"/>
                  </a:ext>
                </a:extLst>
              </a:tr>
              <a:tr h="95372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Legal Increase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93452524"/>
                  </a:ext>
                </a:extLst>
              </a:tr>
              <a:tr h="82332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Emergency Preparedness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$50,000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2592802"/>
                  </a:ext>
                </a:extLst>
              </a:tr>
              <a:tr h="95372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School Resource Officer (proposed add)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$80,000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55817387"/>
                  </a:ext>
                </a:extLst>
              </a:tr>
              <a:tr h="95372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Professional Development Increase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$20,000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25687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5988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F3D0F05-38F5-4B86-9DA2-E1491BA0C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42" y="2323475"/>
            <a:ext cx="3201366" cy="976320"/>
          </a:xfrm>
        </p:spPr>
        <p:txBody>
          <a:bodyPr anchor="b">
            <a:normAutofit/>
          </a:bodyPr>
          <a:lstStyle/>
          <a:p>
            <a:pPr algn="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Next Steps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084B82-DE39-48C8-9DE3-82AA17951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9821" y="723541"/>
            <a:ext cx="7230796" cy="5546047"/>
          </a:xfrm>
        </p:spPr>
        <p:txBody>
          <a:bodyPr anchor="ctr">
            <a:normAutofit fontScale="47500" lnSpcReduction="20000"/>
          </a:bodyPr>
          <a:lstStyle/>
          <a:p>
            <a:pPr marL="137160" indent="0">
              <a:buClr>
                <a:schemeClr val="tx1"/>
              </a:buClr>
              <a:buSzPct val="100000"/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tx1"/>
                </a:solidFill>
              </a:rPr>
              <a:t>January 25</a:t>
            </a:r>
            <a:r>
              <a:rPr lang="en-US" sz="3800" baseline="30000" dirty="0">
                <a:solidFill>
                  <a:schemeClr val="tx1"/>
                </a:solidFill>
              </a:rPr>
              <a:t>th</a:t>
            </a:r>
            <a:r>
              <a:rPr lang="en-US" sz="3800" dirty="0">
                <a:solidFill>
                  <a:schemeClr val="tx1"/>
                </a:solidFill>
              </a:rPr>
              <a:t>, 2024 – School Committee Vote on Budget (Amount)</a:t>
            </a:r>
          </a:p>
          <a:p>
            <a:pPr lvl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tx1"/>
                </a:solidFill>
              </a:rPr>
              <a:t>Governor’s Budget / Forecasted Revenues and State Aid </a:t>
            </a:r>
          </a:p>
          <a:p>
            <a:pPr lvl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en-US" sz="3800" dirty="0">
              <a:solidFill>
                <a:schemeClr val="tx1"/>
              </a:solidFill>
            </a:endParaRPr>
          </a:p>
          <a:p>
            <a:pPr lvl="0">
              <a:buClr>
                <a:prstClr val="black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tx1"/>
                </a:solidFill>
              </a:rPr>
              <a:t>February 6</a:t>
            </a:r>
            <a:r>
              <a:rPr lang="en-US" sz="3800" baseline="30000" dirty="0">
                <a:solidFill>
                  <a:schemeClr val="tx1"/>
                </a:solidFill>
              </a:rPr>
              <a:t>th</a:t>
            </a:r>
            <a:r>
              <a:rPr lang="en-US" sz="3800" dirty="0">
                <a:solidFill>
                  <a:schemeClr val="tx1"/>
                </a:solidFill>
              </a:rPr>
              <a:t>:  Capital Improvement Recommendations Due to Select Board</a:t>
            </a:r>
          </a:p>
          <a:p>
            <a:pPr marL="137160" lvl="0" indent="0">
              <a:buClr>
                <a:prstClr val="black"/>
              </a:buClr>
              <a:buSzPct val="100000"/>
              <a:buNone/>
            </a:pPr>
            <a:endParaRPr lang="en-US" sz="3800" dirty="0">
              <a:solidFill>
                <a:schemeClr val="tx1"/>
              </a:solidFill>
            </a:endParaRPr>
          </a:p>
          <a:p>
            <a:pPr lvl="0">
              <a:buClr>
                <a:prstClr val="black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tx1"/>
                </a:solidFill>
              </a:rPr>
              <a:t>February 20</a:t>
            </a:r>
            <a:r>
              <a:rPr lang="en-US" sz="3800" baseline="30000" dirty="0">
                <a:solidFill>
                  <a:schemeClr val="tx1"/>
                </a:solidFill>
              </a:rPr>
              <a:t>th</a:t>
            </a:r>
            <a:r>
              <a:rPr lang="en-US" sz="3800" dirty="0">
                <a:solidFill>
                  <a:schemeClr val="tx1"/>
                </a:solidFill>
              </a:rPr>
              <a:t>:  T.A. Proposed Budget to F.A.B. and S.B.</a:t>
            </a:r>
          </a:p>
          <a:p>
            <a:pPr lvl="0">
              <a:buClr>
                <a:prstClr val="black"/>
              </a:buClr>
              <a:buSzPct val="100000"/>
              <a:buFont typeface="Arial" panose="020B0604020202020204" pitchFamily="34" charset="0"/>
              <a:buChar char="•"/>
            </a:pPr>
            <a:endParaRPr lang="en-US" sz="3800" dirty="0">
              <a:solidFill>
                <a:schemeClr val="tx1"/>
              </a:solidFill>
            </a:endParaRPr>
          </a:p>
          <a:p>
            <a:pPr lvl="0">
              <a:buClr>
                <a:prstClr val="black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tx1"/>
                </a:solidFill>
              </a:rPr>
              <a:t>Select Board Ratification and submission to F.A.B.</a:t>
            </a:r>
          </a:p>
          <a:p>
            <a:pPr lvl="0">
              <a:buClr>
                <a:prstClr val="black"/>
              </a:buClr>
              <a:buSzPct val="100000"/>
              <a:buFont typeface="Arial" panose="020B0604020202020204" pitchFamily="34" charset="0"/>
              <a:buChar char="•"/>
            </a:pPr>
            <a:endParaRPr lang="en-US" sz="3800" dirty="0">
              <a:solidFill>
                <a:schemeClr val="tx1"/>
              </a:solidFill>
            </a:endParaRPr>
          </a:p>
          <a:p>
            <a:pPr lvl="0">
              <a:buClr>
                <a:prstClr val="black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tx1"/>
                </a:solidFill>
              </a:rPr>
              <a:t>April 4</a:t>
            </a:r>
            <a:r>
              <a:rPr lang="en-US" sz="3800" baseline="30000" dirty="0">
                <a:solidFill>
                  <a:schemeClr val="tx1"/>
                </a:solidFill>
              </a:rPr>
              <a:t>th</a:t>
            </a:r>
            <a:r>
              <a:rPr lang="en-US" sz="3800" dirty="0">
                <a:solidFill>
                  <a:schemeClr val="tx1"/>
                </a:solidFill>
              </a:rPr>
              <a:t>:  F.A.B. Recommendation due</a:t>
            </a:r>
          </a:p>
          <a:p>
            <a:pPr marL="137160" indent="0">
              <a:buClr>
                <a:schemeClr val="tx1"/>
              </a:buClr>
              <a:buSzPct val="100000"/>
              <a:buNone/>
            </a:pPr>
            <a:endParaRPr lang="en-US" sz="3800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tx1"/>
                </a:solidFill>
              </a:rPr>
              <a:t>May, 2024 – Town Meeting, budget Approval</a:t>
            </a:r>
          </a:p>
          <a:p>
            <a:pPr marL="137160" indent="0">
              <a:buClr>
                <a:schemeClr val="tx1"/>
              </a:buClr>
              <a:buSzPct val="100000"/>
              <a:buNone/>
            </a:pPr>
            <a:endParaRPr lang="en-US" sz="3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47C307-9F65-4EFE-BE7D-3EFE18F9C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634C3EA-CEEF-49AC-9058-FC41DD763E48}" type="slidenum"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32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94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 txBox="1">
            <a:spLocks noGrp="1"/>
          </p:cNvSpPr>
          <p:nvPr>
            <p:ph type="title"/>
          </p:nvPr>
        </p:nvSpPr>
        <p:spPr>
          <a:xfrm>
            <a:off x="1103312" y="398127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 b="1" dirty="0">
                <a:latin typeface="+mn-lt"/>
              </a:rPr>
              <a:t>FY25 Budget</a:t>
            </a:r>
            <a:endParaRPr b="1" dirty="0">
              <a:latin typeface="+mn-lt"/>
            </a:endParaRPr>
          </a:p>
        </p:txBody>
      </p:sp>
      <p:sp>
        <p:nvSpPr>
          <p:cNvPr id="154" name="Google Shape;154;p20"/>
          <p:cNvSpPr txBox="1">
            <a:spLocks noGrp="1"/>
          </p:cNvSpPr>
          <p:nvPr>
            <p:ph type="body" idx="1"/>
          </p:nvPr>
        </p:nvSpPr>
        <p:spPr>
          <a:xfrm>
            <a:off x="4239783" y="2260685"/>
            <a:ext cx="3712434" cy="171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7160" indent="0" algn="ctr"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r>
              <a:rPr lang="en-US" dirty="0"/>
              <a:t>Appendix B</a:t>
            </a:r>
          </a:p>
          <a:p>
            <a:pPr marL="137160" indent="0" algn="ctr"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r>
              <a:rPr lang="en-US" dirty="0"/>
              <a:t>Capital Requests</a:t>
            </a:r>
            <a:endParaRPr dirty="0"/>
          </a:p>
          <a:p>
            <a:pPr marL="342900" lvl="0" indent="-24130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76197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4"/>
          <p:cNvSpPr txBox="1">
            <a:spLocks noGrp="1"/>
          </p:cNvSpPr>
          <p:nvPr>
            <p:ph type="title"/>
          </p:nvPr>
        </p:nvSpPr>
        <p:spPr>
          <a:xfrm>
            <a:off x="3156437" y="287826"/>
            <a:ext cx="4893280" cy="902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 b="1" dirty="0">
                <a:latin typeface="+mn-lt"/>
              </a:rPr>
              <a:t>Capital Requests</a:t>
            </a:r>
            <a:endParaRPr b="1" dirty="0">
              <a:latin typeface="+mn-lt"/>
            </a:endParaRPr>
          </a:p>
        </p:txBody>
      </p:sp>
      <p:sp>
        <p:nvSpPr>
          <p:cNvPr id="306" name="Google Shape;306;p44"/>
          <p:cNvSpPr txBox="1">
            <a:spLocks noGrp="1"/>
          </p:cNvSpPr>
          <p:nvPr>
            <p:ph type="body" idx="1"/>
          </p:nvPr>
        </p:nvSpPr>
        <p:spPr>
          <a:xfrm>
            <a:off x="434716" y="1053885"/>
            <a:ext cx="11287592" cy="5194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r>
              <a:rPr lang="en-US" b="1" u="sng" dirty="0"/>
              <a:t>2024-2025</a:t>
            </a:r>
            <a:endParaRPr lang="en-US" sz="800" b="1" u="sng" dirty="0"/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r>
              <a:rPr lang="en-US" sz="2400" dirty="0">
                <a:solidFill>
                  <a:schemeClr val="tx1"/>
                </a:solidFill>
              </a:rPr>
              <a:t>$500,000.00	South School-Site Rehab – Park Lot / Traffic Flow, Play Area/Basketball Courts (3 years on list)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r>
              <a:rPr lang="en-US" sz="2400" dirty="0">
                <a:solidFill>
                  <a:schemeClr val="tx1"/>
                </a:solidFill>
              </a:rPr>
              <a:t>$789,000 South School Roof*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r>
              <a:rPr lang="en-US" sz="2400" dirty="0">
                <a:solidFill>
                  <a:schemeClr val="tx1"/>
                </a:solidFill>
              </a:rPr>
              <a:t>*Assuming Robin Hood can be replaced using federal grant in partnership with SOLECT – several years on list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SzPts val="1600"/>
              <a:buNone/>
            </a:pPr>
            <a:r>
              <a:rPr lang="en-US" sz="2400" dirty="0">
                <a:solidFill>
                  <a:schemeClr val="tx1"/>
                </a:solidFill>
              </a:rPr>
              <a:t>$200,000.00	Playground Upgrade – Robin Hood (4 years on list)</a:t>
            </a:r>
          </a:p>
          <a:p>
            <a:pPr marL="0" indent="0">
              <a:buSzPts val="1600"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SzPts val="1600"/>
              <a:buNone/>
            </a:pPr>
            <a:r>
              <a:rPr lang="en-US" sz="2400" dirty="0">
                <a:solidFill>
                  <a:schemeClr val="tx1"/>
                </a:solidFill>
              </a:rPr>
              <a:t>$45,000 HVAC Facilities Van – New request</a:t>
            </a:r>
          </a:p>
          <a:p>
            <a:pPr marL="0" indent="0">
              <a:buSzPts val="1600"/>
              <a:buNone/>
            </a:pPr>
            <a:endParaRPr sz="24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US" sz="2400" b="1" dirty="0">
                <a:solidFill>
                  <a:schemeClr val="tx1"/>
                </a:solidFill>
              </a:rPr>
              <a:t>$1,534,000.00	Total Request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endParaRPr sz="24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242011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4"/>
          <p:cNvSpPr txBox="1">
            <a:spLocks noGrp="1"/>
          </p:cNvSpPr>
          <p:nvPr>
            <p:ph type="title"/>
          </p:nvPr>
        </p:nvSpPr>
        <p:spPr>
          <a:xfrm>
            <a:off x="3072089" y="225180"/>
            <a:ext cx="5118133" cy="902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 b="1" dirty="0">
                <a:latin typeface="+mn-lt"/>
              </a:rPr>
              <a:t>Capital Requests</a:t>
            </a:r>
            <a:endParaRPr b="1" dirty="0">
              <a:latin typeface="+mn-lt"/>
            </a:endParaRPr>
          </a:p>
        </p:txBody>
      </p:sp>
      <p:sp>
        <p:nvSpPr>
          <p:cNvPr id="306" name="Google Shape;306;p44"/>
          <p:cNvSpPr txBox="1">
            <a:spLocks noGrp="1"/>
          </p:cNvSpPr>
          <p:nvPr>
            <p:ph type="body" idx="1"/>
          </p:nvPr>
        </p:nvSpPr>
        <p:spPr>
          <a:xfrm>
            <a:off x="524657" y="860401"/>
            <a:ext cx="11287592" cy="5502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r>
              <a:rPr lang="en-US" b="1" u="sng" dirty="0"/>
              <a:t>2025-2026</a:t>
            </a:r>
            <a:endParaRPr dirty="0"/>
          </a:p>
          <a:p>
            <a:pPr marL="0" lvl="0" indent="0">
              <a:lnSpc>
                <a:spcPct val="80000"/>
              </a:lnSpc>
              <a:buSzPts val="1480"/>
              <a:buNone/>
            </a:pPr>
            <a:endParaRPr lang="en-US" sz="2400" dirty="0"/>
          </a:p>
          <a:p>
            <a:pPr marL="0" lvl="0" indent="0">
              <a:lnSpc>
                <a:spcPct val="80000"/>
              </a:lnSpc>
              <a:buSzPts val="1480"/>
              <a:buNone/>
            </a:pPr>
            <a:r>
              <a:rPr lang="en-US" sz="3200" dirty="0">
                <a:solidFill>
                  <a:schemeClr val="tx1"/>
                </a:solidFill>
              </a:rPr>
              <a:t>$100,000 Chimneys Old Central School – New Request</a:t>
            </a:r>
          </a:p>
          <a:p>
            <a:pPr marL="0" lvl="0" indent="0">
              <a:lnSpc>
                <a:spcPct val="80000"/>
              </a:lnSpc>
              <a:buSzPts val="1480"/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lvl="0" indent="0">
              <a:lnSpc>
                <a:spcPct val="80000"/>
              </a:lnSpc>
              <a:buSzPts val="1480"/>
              <a:buNone/>
            </a:pPr>
            <a:r>
              <a:rPr lang="en-US" sz="3200" dirty="0">
                <a:solidFill>
                  <a:schemeClr val="tx1"/>
                </a:solidFill>
              </a:rPr>
              <a:t>$90,000.00	Motorized Shades School Gym – Central – six </a:t>
            </a:r>
          </a:p>
          <a:p>
            <a:pPr marL="0" lvl="0" indent="0">
              <a:lnSpc>
                <a:spcPct val="80000"/>
              </a:lnSpc>
              <a:buSzPts val="1480"/>
              <a:buNone/>
            </a:pPr>
            <a:r>
              <a:rPr lang="en-US" sz="3200" dirty="0">
                <a:solidFill>
                  <a:schemeClr val="tx1"/>
                </a:solidFill>
              </a:rPr>
              <a:t>					years on list</a:t>
            </a:r>
          </a:p>
          <a:p>
            <a:pPr marL="0" lvl="0" indent="0">
              <a:lnSpc>
                <a:spcPct val="80000"/>
              </a:lnSpc>
              <a:buSzPts val="1480"/>
              <a:buNone/>
            </a:pPr>
            <a:endParaRPr lang="en-US" sz="3200" u="sng" dirty="0">
              <a:solidFill>
                <a:schemeClr val="tx1"/>
              </a:solidFill>
            </a:endParaRPr>
          </a:p>
          <a:p>
            <a:pPr marL="0" lvl="0" indent="0">
              <a:lnSpc>
                <a:spcPct val="80000"/>
              </a:lnSpc>
              <a:buSzPts val="1480"/>
              <a:buNone/>
            </a:pPr>
            <a:r>
              <a:rPr lang="en-US" sz="3200" dirty="0">
                <a:solidFill>
                  <a:schemeClr val="tx1"/>
                </a:solidFill>
              </a:rPr>
              <a:t>$200,000.00	Playground Upgrade – Colonial Park – 3 years </a:t>
            </a:r>
          </a:p>
          <a:p>
            <a:pPr marL="0" lvl="0" indent="0">
              <a:lnSpc>
                <a:spcPct val="80000"/>
              </a:lnSpc>
              <a:buSzPts val="1480"/>
              <a:buNone/>
            </a:pPr>
            <a:r>
              <a:rPr lang="en-US" sz="3200" dirty="0">
                <a:solidFill>
                  <a:schemeClr val="tx1"/>
                </a:solidFill>
              </a:rPr>
              <a:t>						on list</a:t>
            </a:r>
          </a:p>
          <a:p>
            <a:pPr marL="0" lvl="0" indent="0">
              <a:lnSpc>
                <a:spcPct val="80000"/>
              </a:lnSpc>
              <a:buSzPts val="1480"/>
              <a:buNone/>
            </a:pPr>
            <a:r>
              <a:rPr lang="en-US" sz="3200" b="1" dirty="0">
                <a:solidFill>
                  <a:schemeClr val="tx1"/>
                </a:solidFill>
              </a:rPr>
              <a:t>$390,000.00	Total Request</a:t>
            </a:r>
            <a:endParaRPr lang="en-US" sz="32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58274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4"/>
          <p:cNvSpPr txBox="1">
            <a:spLocks noGrp="1"/>
          </p:cNvSpPr>
          <p:nvPr>
            <p:ph type="title"/>
          </p:nvPr>
        </p:nvSpPr>
        <p:spPr>
          <a:xfrm>
            <a:off x="3096477" y="197884"/>
            <a:ext cx="5088152" cy="902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 b="1" dirty="0">
                <a:latin typeface="+mn-lt"/>
              </a:rPr>
              <a:t>Capital Requests</a:t>
            </a:r>
            <a:endParaRPr b="1" dirty="0">
              <a:latin typeface="+mn-lt"/>
            </a:endParaRPr>
          </a:p>
        </p:txBody>
      </p:sp>
      <p:sp>
        <p:nvSpPr>
          <p:cNvPr id="306" name="Google Shape;306;p44"/>
          <p:cNvSpPr txBox="1">
            <a:spLocks noGrp="1"/>
          </p:cNvSpPr>
          <p:nvPr>
            <p:ph type="body" idx="1"/>
          </p:nvPr>
        </p:nvSpPr>
        <p:spPr>
          <a:xfrm>
            <a:off x="434716" y="1100242"/>
            <a:ext cx="11287592" cy="5510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r>
              <a:rPr lang="en-US" b="1" u="sng" dirty="0"/>
              <a:t>2026-2027</a:t>
            </a:r>
            <a:endParaRPr dirty="0"/>
          </a:p>
          <a:p>
            <a:pPr marL="0" lvl="0" indent="0">
              <a:lnSpc>
                <a:spcPct val="80000"/>
              </a:lnSpc>
              <a:buSzPts val="1480"/>
              <a:buNone/>
            </a:pPr>
            <a:endParaRPr lang="en-US" dirty="0"/>
          </a:p>
          <a:p>
            <a:pPr marL="0" lvl="0" indent="0">
              <a:lnSpc>
                <a:spcPct val="80000"/>
              </a:lnSpc>
              <a:buSzPts val="1480"/>
              <a:buNone/>
            </a:pPr>
            <a:r>
              <a:rPr lang="en-US" dirty="0">
                <a:solidFill>
                  <a:schemeClr val="tx1"/>
                </a:solidFill>
              </a:rPr>
              <a:t>$720,000.00	CP Roof restoration / replacement –    (replacement 1.7m) - 2 years on list</a:t>
            </a:r>
          </a:p>
          <a:p>
            <a:pPr marL="0" lvl="0" indent="0">
              <a:lnSpc>
                <a:spcPct val="80000"/>
              </a:lnSpc>
              <a:buSzPts val="14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lvl="0" indent="0">
              <a:lnSpc>
                <a:spcPct val="80000"/>
              </a:lnSpc>
              <a:buSzPts val="1480"/>
              <a:buNone/>
            </a:pPr>
            <a:r>
              <a:rPr lang="en-US" dirty="0">
                <a:solidFill>
                  <a:schemeClr val="tx1"/>
                </a:solidFill>
              </a:rPr>
              <a:t>$100,000.00	Elementary Furniture Upgrade 3 years on </a:t>
            </a:r>
          </a:p>
          <a:p>
            <a:pPr marL="0" lvl="0" indent="0">
              <a:lnSpc>
                <a:spcPct val="80000"/>
              </a:lnSpc>
              <a:buSzPts val="1480"/>
              <a:buNone/>
            </a:pPr>
            <a:r>
              <a:rPr lang="en-US" dirty="0">
                <a:solidFill>
                  <a:schemeClr val="tx1"/>
                </a:solidFill>
              </a:rPr>
              <a:t>						list</a:t>
            </a:r>
          </a:p>
          <a:p>
            <a:pPr marL="0" lvl="0" indent="0">
              <a:lnSpc>
                <a:spcPct val="80000"/>
              </a:lnSpc>
              <a:buSzPts val="14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lvl="0" indent="0">
              <a:lnSpc>
                <a:spcPct val="80000"/>
              </a:lnSpc>
              <a:buSzPts val="1480"/>
              <a:buNone/>
            </a:pPr>
            <a:r>
              <a:rPr lang="en-US" b="1" dirty="0">
                <a:solidFill>
                  <a:schemeClr val="tx1"/>
                </a:solidFill>
              </a:rPr>
              <a:t>$820,000.00	Total Request</a:t>
            </a: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77858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4"/>
          <p:cNvSpPr txBox="1">
            <a:spLocks noGrp="1"/>
          </p:cNvSpPr>
          <p:nvPr>
            <p:ph type="title"/>
          </p:nvPr>
        </p:nvSpPr>
        <p:spPr>
          <a:xfrm>
            <a:off x="3284413" y="197885"/>
            <a:ext cx="5103143" cy="902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 b="1" dirty="0">
                <a:latin typeface="+mn-lt"/>
              </a:rPr>
              <a:t>Capital Requests</a:t>
            </a:r>
            <a:endParaRPr b="1" dirty="0">
              <a:latin typeface="+mn-lt"/>
            </a:endParaRPr>
          </a:p>
        </p:txBody>
      </p:sp>
      <p:sp>
        <p:nvSpPr>
          <p:cNvPr id="306" name="Google Shape;306;p44"/>
          <p:cNvSpPr txBox="1">
            <a:spLocks noGrp="1"/>
          </p:cNvSpPr>
          <p:nvPr>
            <p:ph type="body" idx="1"/>
          </p:nvPr>
        </p:nvSpPr>
        <p:spPr>
          <a:xfrm>
            <a:off x="419726" y="1100243"/>
            <a:ext cx="11287592" cy="561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r>
              <a:rPr lang="en-US" b="1" u="sng" dirty="0">
                <a:solidFill>
                  <a:schemeClr val="tx1"/>
                </a:solidFill>
              </a:rPr>
              <a:t>2027-2028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endParaRPr dirty="0">
              <a:solidFill>
                <a:schemeClr val="tx1"/>
              </a:solidFill>
            </a:endParaRPr>
          </a:p>
          <a:p>
            <a:pPr marL="0" lvl="0" indent="0">
              <a:lnSpc>
                <a:spcPct val="90000"/>
              </a:lnSpc>
              <a:buSzPts val="1480"/>
              <a:buNone/>
            </a:pPr>
            <a:r>
              <a:rPr lang="en-US" dirty="0">
                <a:solidFill>
                  <a:schemeClr val="tx1"/>
                </a:solidFill>
              </a:rPr>
              <a:t>$100,000 Chimneys Old Central School</a:t>
            </a:r>
          </a:p>
          <a:p>
            <a:pPr marL="0" lvl="0" indent="0">
              <a:lnSpc>
                <a:spcPct val="90000"/>
              </a:lnSpc>
              <a:buSzPts val="14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lvl="0" indent="0">
              <a:lnSpc>
                <a:spcPct val="90000"/>
              </a:lnSpc>
              <a:buSzPts val="1480"/>
              <a:buNone/>
            </a:pPr>
            <a:r>
              <a:rPr lang="en-US" b="1" dirty="0">
                <a:solidFill>
                  <a:schemeClr val="tx1"/>
                </a:solidFill>
              </a:rPr>
              <a:t>$100,000.00	Total Requested</a:t>
            </a:r>
            <a:endParaRPr lang="en-US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49530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4"/>
          <p:cNvSpPr txBox="1">
            <a:spLocks noGrp="1"/>
          </p:cNvSpPr>
          <p:nvPr>
            <p:ph type="title"/>
          </p:nvPr>
        </p:nvSpPr>
        <p:spPr>
          <a:xfrm>
            <a:off x="3243469" y="158421"/>
            <a:ext cx="5103144" cy="902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 b="1" dirty="0">
                <a:latin typeface="+mn-lt"/>
              </a:rPr>
              <a:t>Capital Requests</a:t>
            </a:r>
            <a:endParaRPr b="1" dirty="0">
              <a:latin typeface="+mn-lt"/>
            </a:endParaRPr>
          </a:p>
        </p:txBody>
      </p:sp>
      <p:sp>
        <p:nvSpPr>
          <p:cNvPr id="306" name="Google Shape;306;p44"/>
          <p:cNvSpPr txBox="1">
            <a:spLocks noGrp="1"/>
          </p:cNvSpPr>
          <p:nvPr>
            <p:ph type="body" idx="1"/>
          </p:nvPr>
        </p:nvSpPr>
        <p:spPr>
          <a:xfrm>
            <a:off x="434716" y="1355076"/>
            <a:ext cx="11287592" cy="4893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r>
              <a:rPr lang="en-US" b="1" u="sng" dirty="0">
                <a:solidFill>
                  <a:schemeClr val="tx1"/>
                </a:solidFill>
              </a:rPr>
              <a:t>2028-2029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endParaRPr dirty="0">
              <a:solidFill>
                <a:schemeClr val="tx1"/>
              </a:solidFill>
            </a:endParaRPr>
          </a:p>
          <a:p>
            <a:pPr marL="0" lvl="0" indent="0">
              <a:lnSpc>
                <a:spcPct val="90000"/>
              </a:lnSpc>
              <a:buSzPts val="1480"/>
              <a:buNone/>
            </a:pPr>
            <a:r>
              <a:rPr lang="en-US" dirty="0">
                <a:solidFill>
                  <a:schemeClr val="tx1"/>
                </a:solidFill>
              </a:rPr>
              <a:t>$60,000.00	 Replacement of Athletic/Mini Bus</a:t>
            </a:r>
          </a:p>
          <a:p>
            <a:pPr marL="0" lvl="0" indent="0">
              <a:lnSpc>
                <a:spcPct val="90000"/>
              </a:lnSpc>
              <a:buSzPts val="14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lvl="0" indent="0">
              <a:lnSpc>
                <a:spcPct val="90000"/>
              </a:lnSpc>
              <a:buSzPts val="1480"/>
              <a:buNone/>
            </a:pPr>
            <a:r>
              <a:rPr lang="en-US" dirty="0">
                <a:solidFill>
                  <a:schemeClr val="tx1"/>
                </a:solidFill>
              </a:rPr>
              <a:t>$200,000.00	Elementary School outside Painting – All Elementary Schools – 2 years on list</a:t>
            </a:r>
          </a:p>
          <a:p>
            <a:pPr marL="0" lvl="0" indent="0">
              <a:lnSpc>
                <a:spcPct val="90000"/>
              </a:lnSpc>
              <a:buSzPts val="14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lvl="0" indent="0">
              <a:lnSpc>
                <a:spcPct val="90000"/>
              </a:lnSpc>
              <a:buSzPts val="1480"/>
              <a:buNone/>
            </a:pPr>
            <a:r>
              <a:rPr lang="en-US" b="1" dirty="0">
                <a:solidFill>
                  <a:schemeClr val="tx1"/>
                </a:solidFill>
              </a:rPr>
              <a:t>$260,000.00	Total Requested</a:t>
            </a:r>
            <a:endParaRPr lang="en-US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101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202855"/>
              </p:ext>
            </p:extLst>
          </p:nvPr>
        </p:nvGraphicFramePr>
        <p:xfrm>
          <a:off x="77492" y="741281"/>
          <a:ext cx="12037015" cy="5659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9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6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3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83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13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103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86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0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 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u="none" strike="noStrike" dirty="0">
                          <a:effectLst/>
                        </a:rPr>
                        <a:t>FY17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u="none" strike="noStrike" dirty="0">
                          <a:effectLst/>
                        </a:rPr>
                        <a:t>FY18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u="none" strike="noStrike" dirty="0">
                          <a:effectLst/>
                        </a:rPr>
                        <a:t>FY19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u="none" strike="noStrike" dirty="0">
                          <a:effectLst/>
                        </a:rPr>
                        <a:t>FY20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u="none" strike="noStrike" dirty="0">
                          <a:effectLst/>
                        </a:rPr>
                        <a:t>FY21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u="none" strike="noStrike" dirty="0">
                          <a:effectLst/>
                        </a:rPr>
                        <a:t>FY22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u="none" strike="noStrike" dirty="0">
                          <a:effectLst/>
                        </a:rPr>
                        <a:t>FY23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u="none" strike="noStrike" dirty="0">
                          <a:effectLst/>
                        </a:rPr>
                        <a:t>FY24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School General Fund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$26,734,742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$27,734,642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$28,916,729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$30,291,726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$30,126,729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$30,963,029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$32,100,420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$34,396,479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Chapter 70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$4,059,406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$4,269,807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$4,421,709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$4,421,709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$5,266,351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$5,337,631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$5,737,555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$7,259,629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Charter School Tuition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$88,359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$233,185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$233,037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$272,078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$313,376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$576,194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$1,033,232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$3,405,901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Essex North Shore Agricultural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$231,243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$196,223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$210,000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$174,000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$11,000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$110,000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$154,541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$122,430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6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Minuteman Regional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$53,892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$54,684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$50,000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  -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  -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 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6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Northeast Vocational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$970,818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$1,046,697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$970,535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$979,474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$1,335,229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$1,375,880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$1,535,495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$1,368,936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7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Total 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$32,138,460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$33,535,238 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$34,802,010 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$36,138,987 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$37,052,685 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 $38,362,734 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$40,561,243 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</a:rPr>
                        <a:t>$46,553,375 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478200B-8BDB-4650-9E92-B05F71FF768D}"/>
              </a:ext>
            </a:extLst>
          </p:cNvPr>
          <p:cNvSpPr txBox="1"/>
          <p:nvPr/>
        </p:nvSpPr>
        <p:spPr>
          <a:xfrm>
            <a:off x="3370998" y="-61859"/>
            <a:ext cx="5015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cs typeface="Times New Roman" panose="02020603050405020304" pitchFamily="18" charset="0"/>
              </a:rPr>
              <a:t>Historical Operating Budget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309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ACE288A-63AC-FD46-BFB0-4B6BB9EE7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324234"/>
              </p:ext>
            </p:extLst>
          </p:nvPr>
        </p:nvGraphicFramePr>
        <p:xfrm>
          <a:off x="746695" y="1336371"/>
          <a:ext cx="8836661" cy="46718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10378">
                  <a:extLst>
                    <a:ext uri="{9D8B030D-6E8A-4147-A177-3AD203B41FA5}">
                      <a16:colId xmlns:a16="http://schemas.microsoft.com/office/drawing/2014/main" val="1343327182"/>
                    </a:ext>
                  </a:extLst>
                </a:gridCol>
                <a:gridCol w="1701825">
                  <a:extLst>
                    <a:ext uri="{9D8B030D-6E8A-4147-A177-3AD203B41FA5}">
                      <a16:colId xmlns:a16="http://schemas.microsoft.com/office/drawing/2014/main" val="2128722589"/>
                    </a:ext>
                  </a:extLst>
                </a:gridCol>
                <a:gridCol w="1345114">
                  <a:extLst>
                    <a:ext uri="{9D8B030D-6E8A-4147-A177-3AD203B41FA5}">
                      <a16:colId xmlns:a16="http://schemas.microsoft.com/office/drawing/2014/main" val="3575642801"/>
                    </a:ext>
                  </a:extLst>
                </a:gridCol>
                <a:gridCol w="1319095">
                  <a:extLst>
                    <a:ext uri="{9D8B030D-6E8A-4147-A177-3AD203B41FA5}">
                      <a16:colId xmlns:a16="http://schemas.microsoft.com/office/drawing/2014/main" val="1408959260"/>
                    </a:ext>
                  </a:extLst>
                </a:gridCol>
                <a:gridCol w="1784466">
                  <a:extLst>
                    <a:ext uri="{9D8B030D-6E8A-4147-A177-3AD203B41FA5}">
                      <a16:colId xmlns:a16="http://schemas.microsoft.com/office/drawing/2014/main" val="2579046205"/>
                    </a:ext>
                  </a:extLst>
                </a:gridCol>
                <a:gridCol w="1675783">
                  <a:extLst>
                    <a:ext uri="{9D8B030D-6E8A-4147-A177-3AD203B41FA5}">
                      <a16:colId xmlns:a16="http://schemas.microsoft.com/office/drawing/2014/main" val="1908739854"/>
                    </a:ext>
                  </a:extLst>
                </a:gridCol>
              </a:tblGrid>
              <a:tr h="109009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Total Dollar Increase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 Municipal Increase as a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State Aid Increase as a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Total % Increase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Total 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871591"/>
                  </a:ext>
                </a:extLst>
              </a:tr>
              <a:tr h="5761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FY24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$2,196,059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$34,296,479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19881"/>
                  </a:ext>
                </a:extLst>
              </a:tr>
              <a:tr h="5761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FY23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$1,137,391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2.58%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1.2%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3.78%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$32,100,420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558437"/>
                  </a:ext>
                </a:extLst>
              </a:tr>
              <a:tr h="5761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FY22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  836,300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2.70%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$30,963,029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129461"/>
                  </a:ext>
                </a:extLst>
              </a:tr>
              <a:tr h="5761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FY21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/>
                        <a:t>  ($  164,997)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/>
                        <a:t>-3.2%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/>
                        <a:t>2.7%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/>
                        <a:t>-.5%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/>
                        <a:t>$30,126,729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138689"/>
                  </a:ext>
                </a:extLst>
              </a:tr>
              <a:tr h="57615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dirty="0"/>
                        <a:t>FY20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/>
                        <a:t>$1,374,997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/>
                        <a:t>4.53%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/>
                        <a:t>0%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/>
                        <a:t>4.53%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/>
                        <a:t>$30,291,726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502663"/>
                  </a:ext>
                </a:extLst>
              </a:tr>
              <a:tr h="576151">
                <a:tc>
                  <a:txBody>
                    <a:bodyPr/>
                    <a:lstStyle/>
                    <a:p>
                      <a:pPr algn="ctr"/>
                      <a:r>
                        <a:rPr lang="en-US" sz="2000" b="0" u="none" dirty="0"/>
                        <a:t>FY19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$1,182,087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4.03%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0.05%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4.08%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$28,916,729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22321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F305F9-B205-464B-A30A-9B73F8062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A91589-EB04-A147-99CC-9C5EA471E442}"/>
              </a:ext>
            </a:extLst>
          </p:cNvPr>
          <p:cNvSpPr txBox="1"/>
          <p:nvPr/>
        </p:nvSpPr>
        <p:spPr>
          <a:xfrm>
            <a:off x="2040291" y="185487"/>
            <a:ext cx="67642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tx2"/>
                </a:solidFill>
              </a:rPr>
              <a:t>Historical Budget Increases</a:t>
            </a:r>
          </a:p>
        </p:txBody>
      </p:sp>
    </p:spTree>
    <p:extLst>
      <p:ext uri="{BB962C8B-B14F-4D97-AF65-F5344CB8AC3E}">
        <p14:creationId xmlns:p14="http://schemas.microsoft.com/office/powerpoint/2010/main" val="456975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2"/>
          <p:cNvSpPr txBox="1">
            <a:spLocks noGrp="1"/>
          </p:cNvSpPr>
          <p:nvPr>
            <p:ph type="title"/>
          </p:nvPr>
        </p:nvSpPr>
        <p:spPr>
          <a:xfrm>
            <a:off x="1678982" y="-1"/>
            <a:ext cx="8834034" cy="941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 sz="3600" b="1" dirty="0">
                <a:latin typeface="+mn-lt"/>
              </a:rPr>
              <a:t>Fixed Cost / “Must Have” Increases</a:t>
            </a:r>
            <a:endParaRPr sz="3600" b="1" dirty="0">
              <a:latin typeface="+mn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EAF09A4-4261-4B2E-AB67-2A7758958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077329"/>
              </p:ext>
            </p:extLst>
          </p:nvPr>
        </p:nvGraphicFramePr>
        <p:xfrm>
          <a:off x="907251" y="906095"/>
          <a:ext cx="8834034" cy="61280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4678">
                  <a:extLst>
                    <a:ext uri="{9D8B030D-6E8A-4147-A177-3AD203B41FA5}">
                      <a16:colId xmlns:a16="http://schemas.microsoft.com/office/drawing/2014/main" val="1421150641"/>
                    </a:ext>
                  </a:extLst>
                </a:gridCol>
                <a:gridCol w="2944678">
                  <a:extLst>
                    <a:ext uri="{9D8B030D-6E8A-4147-A177-3AD203B41FA5}">
                      <a16:colId xmlns:a16="http://schemas.microsoft.com/office/drawing/2014/main" val="947022687"/>
                    </a:ext>
                  </a:extLst>
                </a:gridCol>
                <a:gridCol w="2944678">
                  <a:extLst>
                    <a:ext uri="{9D8B030D-6E8A-4147-A177-3AD203B41FA5}">
                      <a16:colId xmlns:a16="http://schemas.microsoft.com/office/drawing/2014/main" val="2518837761"/>
                    </a:ext>
                  </a:extLst>
                </a:gridCol>
              </a:tblGrid>
              <a:tr h="553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OBLIGATIONS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 OF OBLIGATION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FY24 as a % 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94684824"/>
                  </a:ext>
                </a:extLst>
              </a:tr>
              <a:tr h="4112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Contractual Obligations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$1,600,000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4.67%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555359326"/>
                  </a:ext>
                </a:extLst>
              </a:tr>
              <a:tr h="4112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Add 2 RISE Classes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$   282,000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0.82%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730607830"/>
                  </a:ext>
                </a:extLst>
              </a:tr>
              <a:tr h="4112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Grade 1 Classroom @ CP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   66,000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0.19%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007533184"/>
                  </a:ext>
                </a:extLst>
              </a:tr>
              <a:tr h="4112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Preschool Director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$     57,500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0.17%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606062911"/>
                  </a:ext>
                </a:extLst>
              </a:tr>
              <a:tr h="639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Preschool Special Education Coord.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$   100,000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0.29%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276656810"/>
                  </a:ext>
                </a:extLst>
              </a:tr>
              <a:tr h="4112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Preschool Admin Asst.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$     25,000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0.07%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45089982"/>
                  </a:ext>
                </a:extLst>
              </a:tr>
              <a:tr h="4112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Preschool Custodian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$     50,000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0.15%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127508877"/>
                  </a:ext>
                </a:extLst>
              </a:tr>
              <a:tr h="4112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SPED Tuition Increases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$   500,000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1.46%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652780446"/>
                  </a:ext>
                </a:extLst>
              </a:tr>
              <a:tr h="4112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District Offices*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$   100,000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0.29%  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572551624"/>
                  </a:ext>
                </a:extLst>
              </a:tr>
              <a:tr h="4112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Building Systems Manager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$     40,000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668904071"/>
                  </a:ext>
                </a:extLst>
              </a:tr>
              <a:tr h="4112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Increase to Utilities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$   130,000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0.38%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587019903"/>
                  </a:ext>
                </a:extLst>
              </a:tr>
              <a:tr h="4112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$2,950,500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8.61%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515649"/>
                  </a:ext>
                </a:extLst>
              </a:tr>
              <a:tr h="41123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345078"/>
                  </a:ext>
                </a:extLst>
              </a:tr>
            </a:tbl>
          </a:graphicData>
        </a:graphic>
      </p:graphicFrame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6B05C99-9418-40AA-BC53-EB3D05089B38}"/>
              </a:ext>
            </a:extLst>
          </p:cNvPr>
          <p:cNvSpPr/>
          <p:nvPr/>
        </p:nvSpPr>
        <p:spPr>
          <a:xfrm>
            <a:off x="7123014" y="941366"/>
            <a:ext cx="356461" cy="29849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185305-C3B1-4102-A57A-868B1733CA83}"/>
              </a:ext>
            </a:extLst>
          </p:cNvPr>
          <p:cNvSpPr txBox="1"/>
          <p:nvPr/>
        </p:nvSpPr>
        <p:spPr>
          <a:xfrm>
            <a:off x="1125614" y="6596390"/>
            <a:ext cx="28731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*100K in addition to FY24 budget</a:t>
            </a:r>
          </a:p>
        </p:txBody>
      </p:sp>
    </p:spTree>
    <p:extLst>
      <p:ext uri="{BB962C8B-B14F-4D97-AF65-F5344CB8AC3E}">
        <p14:creationId xmlns:p14="http://schemas.microsoft.com/office/powerpoint/2010/main" val="1702923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 txBox="1">
            <a:spLocks noGrp="1"/>
          </p:cNvSpPr>
          <p:nvPr>
            <p:ph type="title"/>
          </p:nvPr>
        </p:nvSpPr>
        <p:spPr>
          <a:xfrm>
            <a:off x="1103312" y="398127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 b="1" dirty="0">
                <a:latin typeface="+mn-lt"/>
              </a:rPr>
              <a:t>FY25 Budget</a:t>
            </a:r>
            <a:endParaRPr b="1" dirty="0">
              <a:latin typeface="+mn-lt"/>
            </a:endParaRPr>
          </a:p>
        </p:txBody>
      </p:sp>
      <p:sp>
        <p:nvSpPr>
          <p:cNvPr id="154" name="Google Shape;154;p20"/>
          <p:cNvSpPr txBox="1">
            <a:spLocks noGrp="1"/>
          </p:cNvSpPr>
          <p:nvPr>
            <p:ph type="body" idx="1"/>
          </p:nvPr>
        </p:nvSpPr>
        <p:spPr>
          <a:xfrm>
            <a:off x="3933957" y="2576593"/>
            <a:ext cx="3743431" cy="852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7160" indent="0"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r>
              <a:rPr lang="en-US" dirty="0"/>
              <a:t>Budget Proposal</a:t>
            </a:r>
            <a:endParaRPr dirty="0"/>
          </a:p>
          <a:p>
            <a:pPr marL="342900" lvl="0" indent="-24130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4584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1"/>
          <p:cNvSpPr txBox="1">
            <a:spLocks noGrp="1"/>
          </p:cNvSpPr>
          <p:nvPr>
            <p:ph type="title"/>
          </p:nvPr>
        </p:nvSpPr>
        <p:spPr>
          <a:xfrm>
            <a:off x="880820" y="0"/>
            <a:ext cx="10430359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4200"/>
            </a:pPr>
            <a:r>
              <a:rPr lang="en-US" b="1" dirty="0">
                <a:latin typeface="+mn-lt"/>
              </a:rPr>
              <a:t>FY 25 Budget Proposal / Summary</a:t>
            </a:r>
            <a:endParaRPr b="1" dirty="0">
              <a:latin typeface="+mn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A5BA1B-5F8D-43E5-BDC6-4DDBEB6D5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471886"/>
              </p:ext>
            </p:extLst>
          </p:nvPr>
        </p:nvGraphicFramePr>
        <p:xfrm>
          <a:off x="643446" y="811343"/>
          <a:ext cx="9567626" cy="2104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78648">
                  <a:extLst>
                    <a:ext uri="{9D8B030D-6E8A-4147-A177-3AD203B41FA5}">
                      <a16:colId xmlns:a16="http://schemas.microsoft.com/office/drawing/2014/main" val="1238678063"/>
                    </a:ext>
                  </a:extLst>
                </a:gridCol>
                <a:gridCol w="4788978">
                  <a:extLst>
                    <a:ext uri="{9D8B030D-6E8A-4147-A177-3AD203B41FA5}">
                      <a16:colId xmlns:a16="http://schemas.microsoft.com/office/drawing/2014/main" val="1996410393"/>
                    </a:ext>
                  </a:extLst>
                </a:gridCol>
              </a:tblGrid>
              <a:tr h="57519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Summary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1395929"/>
                  </a:ext>
                </a:extLst>
              </a:tr>
              <a:tr h="57519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 To Maintain Level Service*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5057434"/>
                  </a:ext>
                </a:extLst>
              </a:tr>
              <a:tr h="953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$2,950,500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8.61%**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9345252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44B77A6-35D4-4D4C-BC36-32F4DEC0EB53}"/>
              </a:ext>
            </a:extLst>
          </p:cNvPr>
          <p:cNvSpPr txBox="1"/>
          <p:nvPr/>
        </p:nvSpPr>
        <p:spPr>
          <a:xfrm>
            <a:off x="639976" y="5584992"/>
            <a:ext cx="10651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*Reduction of (2) ESSER funded positions </a:t>
            </a:r>
          </a:p>
          <a:p>
            <a:r>
              <a:rPr lang="en-US" dirty="0"/>
              <a:t>**Any increase below 8.61% will entail a significant reduction from the level of service the district is </a:t>
            </a:r>
          </a:p>
          <a:p>
            <a:r>
              <a:rPr lang="en-US" dirty="0"/>
              <a:t>    currently providing through its general fund.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08EBB10-F6E6-40C0-BBA2-CADCAF16B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666213"/>
              </p:ext>
            </p:extLst>
          </p:nvPr>
        </p:nvGraphicFramePr>
        <p:xfrm>
          <a:off x="643446" y="3333466"/>
          <a:ext cx="9567626" cy="2104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40641">
                  <a:extLst>
                    <a:ext uri="{9D8B030D-6E8A-4147-A177-3AD203B41FA5}">
                      <a16:colId xmlns:a16="http://schemas.microsoft.com/office/drawing/2014/main" val="1238678063"/>
                    </a:ext>
                  </a:extLst>
                </a:gridCol>
                <a:gridCol w="4726985">
                  <a:extLst>
                    <a:ext uri="{9D8B030D-6E8A-4147-A177-3AD203B41FA5}">
                      <a16:colId xmlns:a16="http://schemas.microsoft.com/office/drawing/2014/main" val="1996410393"/>
                    </a:ext>
                  </a:extLst>
                </a:gridCol>
              </a:tblGrid>
              <a:tr h="57519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Summary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1395929"/>
                  </a:ext>
                </a:extLst>
              </a:tr>
              <a:tr h="57519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 To Maintain Level Service and add back other needs*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5057434"/>
                  </a:ext>
                </a:extLst>
              </a:tr>
              <a:tr h="953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$3,980,848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11.6%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93452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955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1"/>
          <p:cNvSpPr txBox="1">
            <a:spLocks noGrp="1"/>
          </p:cNvSpPr>
          <p:nvPr>
            <p:ph type="title"/>
          </p:nvPr>
        </p:nvSpPr>
        <p:spPr>
          <a:xfrm>
            <a:off x="2661762" y="115312"/>
            <a:ext cx="5829640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 b="1" dirty="0">
                <a:latin typeface="+mn-lt"/>
              </a:rPr>
              <a:t>FY 25 Budget Proposal</a:t>
            </a:r>
            <a:endParaRPr b="1" dirty="0">
              <a:latin typeface="+mn-lt"/>
            </a:endParaRPr>
          </a:p>
        </p:txBody>
      </p:sp>
      <p:sp>
        <p:nvSpPr>
          <p:cNvPr id="223" name="Google Shape;223;p31"/>
          <p:cNvSpPr txBox="1">
            <a:spLocks noGrp="1"/>
          </p:cNvSpPr>
          <p:nvPr>
            <p:ph type="body" idx="1"/>
          </p:nvPr>
        </p:nvSpPr>
        <p:spPr>
          <a:xfrm>
            <a:off x="354767" y="1239402"/>
            <a:ext cx="11482465" cy="5871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spcBef>
                <a:spcPts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b="1" dirty="0"/>
              <a:t>The budget request is $ 37,246,979 which is an increase of $2,950,500 (8.61%) over Fiscal 24 Budget.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r>
              <a:rPr lang="en-US" sz="3200" dirty="0"/>
              <a:t> </a:t>
            </a:r>
          </a:p>
          <a:p>
            <a:pPr marL="571500" indent="-571500">
              <a:spcBef>
                <a:spcPts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/>
              <a:t>This increase includes all fixed costs, step increases, contractual obligations and Out of District Tuition increases.</a:t>
            </a:r>
          </a:p>
          <a:p>
            <a:pPr marL="571500" indent="-571500">
              <a:spcBef>
                <a:spcPts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571500" indent="-571500">
              <a:spcBef>
                <a:spcPts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/>
              <a:t>It also includes required fixed cost increases.</a:t>
            </a:r>
          </a:p>
          <a:p>
            <a:pPr marL="571500" indent="-571500">
              <a:spcBef>
                <a:spcPts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571500" indent="-571500">
              <a:spcBef>
                <a:spcPts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/>
              <a:t>This proposal already includes Superintendent cuts in the amount of $1,030,348</a:t>
            </a:r>
            <a:endParaRPr sz="3200" dirty="0"/>
          </a:p>
          <a:p>
            <a:pPr marL="342900" lvl="0" indent="-24130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33728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KDE Templa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KDE Template">
      <a:majorFont>
        <a:latin typeface="Georgia"/>
        <a:ea typeface=""/>
        <a:cs typeface=""/>
      </a:majorFont>
      <a:minorFont>
        <a:latin typeface="Franklin Gothic Medium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5BC57F15-1EB7-4B3F-8F8C-D9989F760C07}" vid="{F99D259D-31FA-4B3E-8AAF-593522EED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BDM" ma:contentTypeID="0x0101001BEB557DBE01834EAB47A683706DCD5B0300668B17E20AF7FD4CB4566B9DA0742C74" ma:contentTypeVersion="27" ma:contentTypeDescription="" ma:contentTypeScope="" ma:versionID="f549f4d85e8f65851768bfd66531070e">
  <xsd:schema xmlns:xsd="http://www.w3.org/2001/XMLSchema" xmlns:xs="http://www.w3.org/2001/XMLSchema" xmlns:p="http://schemas.microsoft.com/office/2006/metadata/properties" xmlns:ns1="http://schemas.microsoft.com/sharepoint/v3" xmlns:ns2="3a62de7d-ba57-4f43-9dae-9623ba637be0" xmlns:ns3="f6d2cc92-961d-4caf-a40a-bfc0bfd6d2a9" xmlns:ns4="8718115d-00ad-413f-8bf4-2578e83bfcc9" targetNamespace="http://schemas.microsoft.com/office/2006/metadata/properties" ma:root="true" ma:fieldsID="5cc814560357bc6daf2ac970dac88c0d" ns1:_="" ns2:_="" ns3:_="" ns4:_="">
    <xsd:import namespace="http://schemas.microsoft.com/sharepoint/v3"/>
    <xsd:import namespace="3a62de7d-ba57-4f43-9dae-9623ba637be0"/>
    <xsd:import namespace="f6d2cc92-961d-4caf-a40a-bfc0bfd6d2a9"/>
    <xsd:import namespace="8718115d-00ad-413f-8bf4-2578e83bfcc9"/>
    <xsd:element name="properties">
      <xsd:complexType>
        <xsd:sequence>
          <xsd:element name="documentManagement">
            <xsd:complexType>
              <xsd:all>
                <xsd:element ref="ns2:Accessibility_x0020_Office" minOccurs="0"/>
                <xsd:element ref="ns2:Accessibility_x0020_Audience" minOccurs="0"/>
                <xsd:element ref="ns2:Accessibility_x0020_Audit_x0020_Date" minOccurs="0"/>
                <xsd:element ref="ns2:Accessibility_x0020_Audit_x0020_Status" minOccurs="0"/>
                <xsd:element ref="ns2:Accessibility_x0020_Target_x0020_Date" minOccurs="0"/>
                <xsd:element ref="ns2:Accessibility_x0020_Status" minOccurs="0"/>
                <xsd:element ref="ns2:Application_x0020_Status" minOccurs="0"/>
                <xsd:element ref="ns2:Application_x0020_Type" minOccurs="0"/>
                <xsd:element ref="ns1:RoutingRuleDescription" minOccurs="0"/>
                <xsd:element ref="ns2:Audience1" minOccurs="0"/>
                <xsd:element ref="ns2:Publication_x0020_Date"/>
                <xsd:element ref="ns2:Application_x0020_Date" minOccurs="0"/>
                <xsd:element ref="ns3:SBDM-Type" minOccurs="0"/>
                <xsd:element ref="ns3:School_x0020_Year" minOccurs="0"/>
                <xsd:element ref="ns4:Title0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10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  <xsd:element name="PublishingExpirationDate" ma:index="17" nillable="true" ma:displayName="Scheduling End Date" ma:description="" ma:hidden="true" ma:internalName="PublishingExpirationDate">
      <xsd:simpleType>
        <xsd:restriction base="dms:Unknown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2de7d-ba57-4f43-9dae-9623ba637be0" elementFormDefault="qualified">
    <xsd:import namespace="http://schemas.microsoft.com/office/2006/documentManagement/types"/>
    <xsd:import namespace="http://schemas.microsoft.com/office/infopath/2007/PartnerControls"/>
    <xsd:element name="Accessibility_x0020_Office" ma:index="2" nillable="true" ma:displayName="Accessibility Office" ma:format="Dropdown" ma:internalName="Accessibility_x0020_Office">
      <xsd:simpleType>
        <xsd:restriction base="dms:Choice">
          <xsd:enumeration value="Commissioner's Office"/>
          <xsd:enumeration value="OAA - Office of Assessment and Accountability"/>
          <xsd:enumeration value="OCIS - Office of Continuous Improvement and Support"/>
          <xsd:enumeration value="OCTE - Career and Technical Education"/>
          <xsd:enumeration value="OELE- Office of Educator Licensure and Effectiveness"/>
          <xsd:enumeration value="OET - Office of Education Technology"/>
          <xsd:enumeration value="OFO - Office of Finance and Operations"/>
          <xsd:enumeration value="OLS - Office of Legal Services"/>
          <xsd:enumeration value="OSEEL - Office of Special Education and Early Learning"/>
          <xsd:enumeration value="OTL - Office of Teaching and Learning"/>
        </xsd:restriction>
      </xsd:simpleType>
    </xsd:element>
    <xsd:element name="Accessibility_x0020_Audience" ma:index="3" nillable="true" ma:displayName="Accessibility Audience" ma:format="Dropdown" ma:internalName="Accessibility_x0020_Audience">
      <xsd:simpleType>
        <xsd:restriction base="dms:Choice">
          <xsd:enumeration value="Public"/>
          <xsd:enumeration value="District"/>
        </xsd:restriction>
      </xsd:simpleType>
    </xsd:element>
    <xsd:element name="Accessibility_x0020_Audit_x0020_Date" ma:index="4" nillable="true" ma:displayName="Accessibility Audit Date" ma:format="DateOnly" ma:internalName="Accessibility_x0020_Audit_x0020_Date">
      <xsd:simpleType>
        <xsd:restriction base="dms:DateTime"/>
      </xsd:simpleType>
    </xsd:element>
    <xsd:element name="Accessibility_x0020_Audit_x0020_Status" ma:index="5" nillable="true" ma:displayName="Accessibility Audit Status" ma:format="Dropdown" ma:internalName="Accessibility_x0020_Audit_x0020_Status">
      <xsd:simpleType>
        <xsd:restriction base="dms:Choice">
          <xsd:enumeration value="OK"/>
          <xsd:enumeration value="Minor"/>
          <xsd:enumeration value="Major"/>
        </xsd:restriction>
      </xsd:simpleType>
    </xsd:element>
    <xsd:element name="Accessibility_x0020_Target_x0020_Date" ma:index="6" nillable="true" ma:displayName="Accessibility Target Date" ma:format="DateOnly" ma:internalName="Accessibility_x0020_Target_x0020_Date">
      <xsd:simpleType>
        <xsd:restriction base="dms:DateTime"/>
      </xsd:simpleType>
    </xsd:element>
    <xsd:element name="Accessibility_x0020_Status" ma:index="7" nillable="true" ma:displayName="Accessibility Status" ma:format="Dropdown" ma:internalName="Accessibility_x0020_Status1" ma:readOnly="false">
      <xsd:simpleType>
        <xsd:restriction base="dms:Choice">
          <xsd:enumeration value="Remove"/>
          <xsd:enumeration value="Remediate"/>
          <xsd:enumeration value="Update"/>
          <xsd:enumeration value="Accessible"/>
          <xsd:enumeration value="Undue Burden"/>
          <xsd:enumeration value="Not KDE Owned"/>
        </xsd:restriction>
      </xsd:simpleType>
    </xsd:element>
    <xsd:element name="Application_x0020_Status" ma:index="8" nillable="true" ma:displayName="Application Status" ma:format="Dropdown" ma:internalName="Application_x0020_Status">
      <xsd:simpleType>
        <xsd:restriction base="dms:Choice">
          <xsd:enumeration value="Approved"/>
          <xsd:enumeration value="Denied"/>
        </xsd:restriction>
      </xsd:simpleType>
    </xsd:element>
    <xsd:element name="Application_x0020_Type" ma:index="9" nillable="true" ma:displayName="Application Type" ma:format="Dropdown" ma:internalName="Application_x0020_Type">
      <xsd:simpleType>
        <xsd:restriction base="dms:Choice">
          <xsd:enumeration value="Original"/>
          <xsd:enumeration value="Amendment"/>
          <xsd:enumeration value="Year 3 Budget"/>
          <xsd:enumeration value="Addendum"/>
          <xsd:enumeration value="Budget Update"/>
        </xsd:restriction>
      </xsd:simpleType>
    </xsd:element>
    <xsd:element name="Audience1" ma:index="11" nillable="true" ma:displayName="Audience" ma:list="{9f2d68f0-dc6b-4e06-b19d-b8792e70efe6}" ma:internalName="Audience1" ma:showField="Title" ma:web="3a62de7d-ba57-4f43-9dae-9623ba637b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cation_x0020_Date" ma:index="12" ma:displayName="Publication Date" ma:default="[today]" ma:format="DateOnly" ma:internalName="Publication_x0020_Date" ma:readOnly="false">
      <xsd:simpleType>
        <xsd:restriction base="dms:DateTime"/>
      </xsd:simpleType>
    </xsd:element>
    <xsd:element name="Application_x0020_Date" ma:index="13" nillable="true" ma:displayName="Application Date" ma:format="DateOnly" ma:internalName="Application_x0020_Date">
      <xsd:simpleType>
        <xsd:restriction base="dms:DateTime"/>
      </xsd:simpleType>
    </xsd:element>
    <xsd:element name="_dlc_DocId" ma:index="2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d2cc92-961d-4caf-a40a-bfc0bfd6d2a9" elementFormDefault="qualified">
    <xsd:import namespace="http://schemas.microsoft.com/office/2006/documentManagement/types"/>
    <xsd:import namespace="http://schemas.microsoft.com/office/infopath/2007/PartnerControls"/>
    <xsd:element name="SBDM-Type" ma:index="14" nillable="true" ma:displayName="SBDM-Type" ma:format="Dropdown" ma:internalName="SBDM_x002d_Type">
      <xsd:simpleType>
        <xsd:restriction base="dms:Choice">
          <xsd:enumeration value="Technical Documents"/>
          <xsd:enumeration value="Training - Introduction"/>
          <xsd:enumeration value="Training - Introduction"/>
          <xsd:enumeration value="Training - Introduction"/>
          <xsd:enumeration value="Training - Introduction"/>
          <xsd:enumeration value="Training - Budgets"/>
          <xsd:enumeration value="Training - Bylaws"/>
          <xsd:enumeration value="Training - FCE"/>
          <xsd:enumeration value="Training - TELL"/>
          <xsd:enumeration value="Training - Resource"/>
          <xsd:enumeration value="Training - Assessment"/>
          <xsd:enumeration value="Training - Online"/>
          <xsd:enumeration value="Training - Verifications"/>
          <xsd:enumeration value="Training - Gap"/>
          <xsd:enumeration value="Training - Advanced"/>
          <xsd:enumeration value="Newsletters"/>
        </xsd:restriction>
      </xsd:simpleType>
    </xsd:element>
    <xsd:element name="School_x0020_Year" ma:index="15" nillable="true" ma:displayName="School Year" ma:format="Dropdown" ma:internalName="School_x0020_Year">
      <xsd:simpleType>
        <xsd:restriction base="dms:Choice">
          <xsd:enumeration value="2005-2006"/>
          <xsd:enumeration value="2006-2007"/>
          <xsd:enumeration value="2007-2008"/>
          <xsd:enumeration value="2008-2009"/>
          <xsd:enumeration value="2009-2010"/>
          <xsd:enumeration value="2010-2011"/>
          <xsd:enumeration value="2011-2012"/>
          <xsd:enumeration value="2012-2013"/>
          <xsd:enumeration value="2013-2014"/>
          <xsd:enumeration value="2014-2015"/>
          <xsd:enumeration value="2015-2016"/>
          <xsd:enumeration value="2016-2017"/>
          <xsd:enumeration value="2017-2018"/>
          <xsd:enumeration value="2018-2019"/>
          <xsd:enumeration value="2019-202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8115d-00ad-413f-8bf4-2578e83bfcc9" elementFormDefault="qualified">
    <xsd:import namespace="http://schemas.microsoft.com/office/2006/documentManagement/types"/>
    <xsd:import namespace="http://schemas.microsoft.com/office/infopath/2007/PartnerControls"/>
    <xsd:element name="Title0" ma:index="16" nillable="true" ma:displayName="Title" ma:internalName="Title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6" ma:displayName="Content Type"/>
        <xsd:element ref="dc:title" minOccurs="0" maxOccurs="1" ma:index="1" ma:displayName="Title 5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cessibility_x0020_Office xmlns="3a62de7d-ba57-4f43-9dae-9623ba637be0">OCIS - Office of Continuous Improvement and Support</Accessibility_x0020_Office>
    <Accessibility_x0020_Audit_x0020_Status xmlns="3a62de7d-ba57-4f43-9dae-9623ba637be0">OK</Accessibility_x0020_Audit_x0020_Status>
    <Accessibility_x0020_Audience xmlns="3a62de7d-ba57-4f43-9dae-9623ba637be0">District</Accessibility_x0020_Audience>
    <Accessibility_x0020_Status xmlns="3a62de7d-ba57-4f43-9dae-9623ba637be0">Accessible</Accessibility_x0020_Status>
    <Application_x0020_Type xmlns="3a62de7d-ba57-4f43-9dae-9623ba637be0" xsi:nil="true"/>
    <Application_x0020_Date xmlns="3a62de7d-ba57-4f43-9dae-9623ba637be0" xsi:nil="true"/>
    <Accessibility_x0020_Target_x0020_Date xmlns="3a62de7d-ba57-4f43-9dae-9623ba637be0" xsi:nil="true"/>
    <Title0 xmlns="8718115d-00ad-413f-8bf4-2578e83bfcc9" xsi:nil="true"/>
    <Application_x0020_Status xmlns="3a62de7d-ba57-4f43-9dae-9623ba637be0" xsi:nil="true"/>
    <Accessibility_x0020_Audit_x0020_Date xmlns="3a62de7d-ba57-4f43-9dae-9623ba637be0">2021-09-23T04:00:00+00:00</Accessibility_x0020_Audit_x0020_Date>
    <RoutingRuleDescription xmlns="http://schemas.microsoft.com/sharepoint/v3" xsi:nil="true"/>
    <PublishingExpirationDate xmlns="http://schemas.microsoft.com/sharepoint/v3" xsi:nil="true"/>
    <SBDM-Type xmlns="f6d2cc92-961d-4caf-a40a-bfc0bfd6d2a9" xsi:nil="true"/>
    <PublishingStartDate xmlns="http://schemas.microsoft.com/sharepoint/v3" xsi:nil="true"/>
    <Publication_x0020_Date xmlns="3a62de7d-ba57-4f43-9dae-9623ba637be0">2021-09-23T04:00:00+00:00</Publication_x0020_Date>
    <School_x0020_Year xmlns="f6d2cc92-961d-4caf-a40a-bfc0bfd6d2a9" xsi:nil="true"/>
    <Audience1 xmlns="3a62de7d-ba57-4f43-9dae-9623ba637be0">
      <Value>1</Value>
      <Value>2</Value>
      <Value>3</Value>
      <Value>4</Value>
      <Value>5</Value>
      <Value>6</Value>
      <Value>7</Value>
      <Value>8</Value>
      <Value>9</Value>
      <Value>10</Value>
    </Audience1>
    <_dlc_DocId xmlns="3a62de7d-ba57-4f43-9dae-9623ba637be0">KYED-343-637</_dlc_DocId>
    <_dlc_DocIdUrl xmlns="3a62de7d-ba57-4f43-9dae-9623ba637be0">
      <Url>https://education.ky.gov/districts/SBDM/_layouts/15/DocIdRedir.aspx?ID=KYED-343-637</Url>
      <Description>KYED-343-637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268118-4770-47AF-B3B3-0E49A59C3EF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F3E91E4-C29A-4469-AD54-2D3BC37FE3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a62de7d-ba57-4f43-9dae-9623ba637be0"/>
    <ds:schemaRef ds:uri="f6d2cc92-961d-4caf-a40a-bfc0bfd6d2a9"/>
    <ds:schemaRef ds:uri="8718115d-00ad-413f-8bf4-2578e83bfc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C23E9A-708A-4488-BC53-5F393D41DE67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3a62de7d-ba57-4f43-9dae-9623ba637be0"/>
    <ds:schemaRef ds:uri="http://schemas.microsoft.com/sharepoint/v3"/>
    <ds:schemaRef ds:uri="http://purl.org/dc/terms/"/>
    <ds:schemaRef ds:uri="http://purl.org/dc/dcmitype/"/>
    <ds:schemaRef ds:uri="http://schemas.microsoft.com/office/infopath/2007/PartnerControls"/>
    <ds:schemaRef ds:uri="f6d2cc92-961d-4caf-a40a-bfc0bfd6d2a9"/>
    <ds:schemaRef ds:uri="http://schemas.openxmlformats.org/package/2006/metadata/core-properties"/>
    <ds:schemaRef ds:uri="8718115d-00ad-413f-8bf4-2578e83bfcc9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EA485209-582E-41ED-ADDE-A480BA72E8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7057</TotalTime>
  <Words>2017</Words>
  <Application>Microsoft Office PowerPoint</Application>
  <PresentationFormat>Widescreen</PresentationFormat>
  <Paragraphs>645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</vt:lpstr>
      <vt:lpstr>Calibri</vt:lpstr>
      <vt:lpstr>Century Gothic</vt:lpstr>
      <vt:lpstr>Franklin Gothic Medium</vt:lpstr>
      <vt:lpstr>Georgia</vt:lpstr>
      <vt:lpstr>Times New Roman</vt:lpstr>
      <vt:lpstr>Trebuchet MS</vt:lpstr>
      <vt:lpstr>Wingdings 2</vt:lpstr>
      <vt:lpstr>Wingdings 3</vt:lpstr>
      <vt:lpstr>Theme1</vt:lpstr>
      <vt:lpstr>FY25 Budget Presentation</vt:lpstr>
      <vt:lpstr>Agenda</vt:lpstr>
      <vt:lpstr>FY25 Budget</vt:lpstr>
      <vt:lpstr>PowerPoint Presentation</vt:lpstr>
      <vt:lpstr>PowerPoint Presentation</vt:lpstr>
      <vt:lpstr>Fixed Cost / “Must Have” Increases</vt:lpstr>
      <vt:lpstr>FY25 Budget</vt:lpstr>
      <vt:lpstr>FY 25 Budget Proposal / Summary</vt:lpstr>
      <vt:lpstr>FY 25 Budget Proposal</vt:lpstr>
      <vt:lpstr>Budget Reduction target - $1.9 million </vt:lpstr>
      <vt:lpstr>Budget Reduction target - $1.9 million </vt:lpstr>
      <vt:lpstr>Budget Reduction target - $1.9 million </vt:lpstr>
      <vt:lpstr>Budget Reduction STRATEGIES </vt:lpstr>
      <vt:lpstr>PROPOSED BUDGET REDUCTIONS </vt:lpstr>
      <vt:lpstr>PROPOSED BUDGET REDUCTIONS </vt:lpstr>
      <vt:lpstr>PROPOSED BUDGET REDUCTIONS </vt:lpstr>
      <vt:lpstr>PROPOSED BUDGET REDUCTIONS </vt:lpstr>
      <vt:lpstr>PROPOSED BUDGET REDUCTIONS </vt:lpstr>
      <vt:lpstr>PROPOSED BUDGET REDUCTIONS </vt:lpstr>
      <vt:lpstr>PROPOSED BUDGET REDUCTIONS </vt:lpstr>
      <vt:lpstr>PROPOSED BUDGET REDUCTIONS </vt:lpstr>
      <vt:lpstr>GRAND TOTAL BUDGET REDUCTIONS </vt:lpstr>
      <vt:lpstr>PowerPoint Presentation</vt:lpstr>
      <vt:lpstr>PowerPoint Presentation</vt:lpstr>
      <vt:lpstr>PowerPoint Presentation</vt:lpstr>
      <vt:lpstr>FY25 Budget</vt:lpstr>
      <vt:lpstr>FY25 Budget</vt:lpstr>
      <vt:lpstr>FY 25 Budget Proposal / Additional Needs</vt:lpstr>
      <vt:lpstr>FY 25 Budget Proposal / Additional Needs</vt:lpstr>
      <vt:lpstr>FY 25 Budget Proposal / Additional Needs</vt:lpstr>
      <vt:lpstr>FY 25 Budget Proposal / Additional Needs</vt:lpstr>
      <vt:lpstr>Next Steps</vt:lpstr>
      <vt:lpstr>FY25 Budget</vt:lpstr>
      <vt:lpstr>Capital Requests</vt:lpstr>
      <vt:lpstr>Capital Requests</vt:lpstr>
      <vt:lpstr>Capital Requests</vt:lpstr>
      <vt:lpstr>Capital Requests</vt:lpstr>
      <vt:lpstr>Capital Requests</vt:lpstr>
    </vt:vector>
  </TitlesOfParts>
  <Company>Kentucky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Blessing, Rebecca - Director, Division of Communications</dc:creator>
  <cp:lastModifiedBy>Kathy Martin</cp:lastModifiedBy>
  <cp:revision>401</cp:revision>
  <cp:lastPrinted>2024-03-13T14:35:39Z</cp:lastPrinted>
  <dcterms:created xsi:type="dcterms:W3CDTF">2016-05-23T03:56:12Z</dcterms:created>
  <dcterms:modified xsi:type="dcterms:W3CDTF">2024-03-13T15:53:04Z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0x0101001BEB557DBE01834EAB47A683706DCD5B0300668B17E20AF7FD4CB4566B9DA0742C74</vt:lpwstr>
  </property>
  <property fmtid="{D5CDD505-2E9C-101B-9397-08002B2CF9AE}" pid="3" name="_dlc_DocIdItemGuid">
    <vt:lpwstr>96b04908-498b-4903-ad91-a410fa0550cf</vt:lpwstr>
  </property>
</Properties>
</file>